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Telegraf" panose="020B0604020202020204" charset="0"/>
      <p:regular r:id="rId19"/>
    </p:embeddedFont>
    <p:embeddedFont>
      <p:font typeface="Telegraf 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77" d="100"/>
          <a:sy n="77" d="100"/>
        </p:scale>
        <p:origin x="54"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7.jpeg"/></Relationships>
</file>

<file path=ppt/slides/_rels/slide1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8.jpeg"/></Relationships>
</file>

<file path=ppt/slides/_rels/slide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9.jpeg"/></Relationships>
</file>

<file path=ppt/slides/_rels/slide1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31.svg"/><Relationship Id="rId7" Type="http://schemas.openxmlformats.org/officeDocument/2006/relationships/image" Target="../media/image8.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17.sv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31.svg"/><Relationship Id="rId7" Type="http://schemas.openxmlformats.org/officeDocument/2006/relationships/image" Target="../media/image9.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7.sv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9.svg"/><Relationship Id="rId4" Type="http://schemas.openxmlformats.org/officeDocument/2006/relationships/image" Target="../media/image35.svg"/><Relationship Id="rId9"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9.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7.sv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41.svg"/><Relationship Id="rId7" Type="http://schemas.openxmlformats.org/officeDocument/2006/relationships/image" Target="../media/image9.sv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9.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3.sv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9.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7.sv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7.svg"/></Relationships>
</file>

<file path=ppt/slides/_rels/slide5.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9.svg"/><Relationship Id="rId7"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20.jpeg"/></Relationships>
</file>

<file path=ppt/slides/_rels/slide6.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9.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7.sv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5.jpeg"/></Relationships>
</file>

<file path=ppt/slides/_rels/slide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sp>
        <p:nvSpPr>
          <p:cNvPr id="3" name="Freeform 3"/>
          <p:cNvSpPr/>
          <p:nvPr/>
        </p:nvSpPr>
        <p:spPr>
          <a:xfrm rot="-779136">
            <a:off x="-3098569" y="-7869264"/>
            <a:ext cx="18355375" cy="14917914"/>
          </a:xfrm>
          <a:custGeom>
            <a:avLst/>
            <a:gdLst/>
            <a:ahLst/>
            <a:cxnLst/>
            <a:rect l="l" t="t" r="r" b="b"/>
            <a:pathLst>
              <a:path w="18355375" h="14917914">
                <a:moveTo>
                  <a:pt x="0" y="0"/>
                </a:moveTo>
                <a:lnTo>
                  <a:pt x="18355374" y="0"/>
                </a:lnTo>
                <a:lnTo>
                  <a:pt x="18355374" y="14917913"/>
                </a:lnTo>
                <a:lnTo>
                  <a:pt x="0" y="14917913"/>
                </a:lnTo>
                <a:lnTo>
                  <a:pt x="0" y="0"/>
                </a:lnTo>
                <a:close/>
              </a:path>
            </a:pathLst>
          </a:custGeom>
          <a:blipFill>
            <a:blip r:embed="rId3">
              <a:alphaModFix amt="43000"/>
              <a:extLst>
                <a:ext uri="{96DAC541-7B7A-43D3-8B79-37D633B846F1}">
                  <asvg:svgBlip xmlns:asvg="http://schemas.microsoft.com/office/drawing/2016/SVG/main" r:embed="rId4"/>
                </a:ext>
              </a:extLst>
            </a:blip>
            <a:stretch>
              <a:fillRect/>
            </a:stretch>
          </a:blipFill>
        </p:spPr>
      </p:sp>
      <p:sp>
        <p:nvSpPr>
          <p:cNvPr id="4" name="Freeform 4"/>
          <p:cNvSpPr/>
          <p:nvPr/>
        </p:nvSpPr>
        <p:spPr>
          <a:xfrm rot="-779136">
            <a:off x="6702128" y="3382569"/>
            <a:ext cx="16497169" cy="13407699"/>
          </a:xfrm>
          <a:custGeom>
            <a:avLst/>
            <a:gdLst/>
            <a:ahLst/>
            <a:cxnLst/>
            <a:rect l="l" t="t" r="r" b="b"/>
            <a:pathLst>
              <a:path w="16497169" h="13407699">
                <a:moveTo>
                  <a:pt x="0" y="0"/>
                </a:moveTo>
                <a:lnTo>
                  <a:pt x="16497168" y="0"/>
                </a:lnTo>
                <a:lnTo>
                  <a:pt x="16497168" y="13407699"/>
                </a:lnTo>
                <a:lnTo>
                  <a:pt x="0" y="13407699"/>
                </a:lnTo>
                <a:lnTo>
                  <a:pt x="0" y="0"/>
                </a:lnTo>
                <a:close/>
              </a:path>
            </a:pathLst>
          </a:custGeom>
          <a:blipFill>
            <a:blip r:embed="rId5">
              <a:alphaModFix amt="74000"/>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1028700" y="6456409"/>
            <a:ext cx="6248109" cy="1020329"/>
          </a:xfrm>
          <a:prstGeom prst="rect">
            <a:avLst/>
          </a:prstGeom>
        </p:spPr>
        <p:txBody>
          <a:bodyPr lIns="0" tIns="0" rIns="0" bIns="0" rtlCol="0" anchor="t">
            <a:spAutoFit/>
          </a:bodyPr>
          <a:lstStyle/>
          <a:p>
            <a:pPr algn="l">
              <a:lnSpc>
                <a:spcPts val="3261"/>
              </a:lnSpc>
            </a:pPr>
            <a:r>
              <a:rPr lang="en-US" sz="2509" b="1">
                <a:solidFill>
                  <a:srgbClr val="F4E7E7"/>
                </a:solidFill>
                <a:latin typeface="Telegraf Bold"/>
                <a:ea typeface="Telegraf Bold"/>
                <a:cs typeface="Telegraf Bold"/>
                <a:sym typeface="Telegraf Bold"/>
              </a:rPr>
              <a:t>Hesham Amr</a:t>
            </a:r>
          </a:p>
          <a:p>
            <a:pPr algn="l">
              <a:lnSpc>
                <a:spcPts val="2351"/>
              </a:lnSpc>
            </a:pPr>
            <a:r>
              <a:rPr lang="en-US" sz="1809" b="1">
                <a:solidFill>
                  <a:srgbClr val="F4E7E7"/>
                </a:solidFill>
                <a:latin typeface="Telegraf Bold"/>
                <a:ea typeface="Telegraf Bold"/>
                <a:cs typeface="Telegraf Bold"/>
                <a:sym typeface="Telegraf Bold"/>
              </a:rPr>
              <a:t>hesham.pebrs@gmail.com</a:t>
            </a:r>
          </a:p>
          <a:p>
            <a:pPr marL="0" lvl="0" indent="0" algn="l">
              <a:lnSpc>
                <a:spcPts val="2351"/>
              </a:lnSpc>
              <a:spcBef>
                <a:spcPct val="0"/>
              </a:spcBef>
            </a:pPr>
            <a:r>
              <a:rPr lang="en-US" sz="1809" b="1">
                <a:solidFill>
                  <a:srgbClr val="F4E7E7"/>
                </a:solidFill>
                <a:latin typeface="Telegraf Bold"/>
                <a:ea typeface="Telegraf Bold"/>
                <a:cs typeface="Telegraf Bold"/>
                <a:sym typeface="Telegraf Bold"/>
              </a:rPr>
              <a:t>www.linkedin.com/in/hesham-pebrs</a:t>
            </a:r>
          </a:p>
        </p:txBody>
      </p:sp>
      <p:grpSp>
        <p:nvGrpSpPr>
          <p:cNvPr id="6" name="Group 6"/>
          <p:cNvGrpSpPr/>
          <p:nvPr/>
        </p:nvGrpSpPr>
        <p:grpSpPr>
          <a:xfrm>
            <a:off x="1028700" y="2255890"/>
            <a:ext cx="5775068" cy="3463734"/>
            <a:chOff x="0" y="0"/>
            <a:chExt cx="7700090" cy="4618312"/>
          </a:xfrm>
        </p:grpSpPr>
        <p:sp>
          <p:nvSpPr>
            <p:cNvPr id="7" name="Freeform 7"/>
            <p:cNvSpPr/>
            <p:nvPr/>
          </p:nvSpPr>
          <p:spPr>
            <a:xfrm>
              <a:off x="0" y="4486778"/>
              <a:ext cx="5564895" cy="131534"/>
            </a:xfrm>
            <a:custGeom>
              <a:avLst/>
              <a:gdLst/>
              <a:ahLst/>
              <a:cxnLst/>
              <a:rect l="l" t="t" r="r" b="b"/>
              <a:pathLst>
                <a:path w="5564895" h="131534">
                  <a:moveTo>
                    <a:pt x="0" y="0"/>
                  </a:moveTo>
                  <a:lnTo>
                    <a:pt x="5564895" y="0"/>
                  </a:lnTo>
                  <a:lnTo>
                    <a:pt x="5564895" y="131534"/>
                  </a:lnTo>
                  <a:lnTo>
                    <a:pt x="0" y="1315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0" y="66675"/>
              <a:ext cx="7700090" cy="4420103"/>
            </a:xfrm>
            <a:prstGeom prst="rect">
              <a:avLst/>
            </a:prstGeom>
          </p:spPr>
          <p:txBody>
            <a:bodyPr lIns="0" tIns="0" rIns="0" bIns="0" rtlCol="0" anchor="t">
              <a:spAutoFit/>
            </a:bodyPr>
            <a:lstStyle/>
            <a:p>
              <a:pPr algn="l">
                <a:lnSpc>
                  <a:spcPts val="8328"/>
                </a:lnSpc>
              </a:pPr>
              <a:r>
                <a:rPr lang="en-US" sz="8328">
                  <a:solidFill>
                    <a:srgbClr val="F4E7E7"/>
                  </a:solidFill>
                  <a:latin typeface="Telegraf"/>
                  <a:ea typeface="Telegraf"/>
                  <a:cs typeface="Telegraf"/>
                  <a:sym typeface="Telegraf"/>
                </a:rPr>
                <a:t>DEFECTS ANALYSIS REPORT</a:t>
              </a:r>
            </a:p>
          </p:txBody>
        </p:sp>
      </p:grpSp>
      <p:sp>
        <p:nvSpPr>
          <p:cNvPr id="9" name="Freeform 9"/>
          <p:cNvSpPr/>
          <p:nvPr/>
        </p:nvSpPr>
        <p:spPr>
          <a:xfrm>
            <a:off x="1028700" y="1609643"/>
            <a:ext cx="531331" cy="547251"/>
          </a:xfrm>
          <a:custGeom>
            <a:avLst/>
            <a:gdLst/>
            <a:ahLst/>
            <a:cxnLst/>
            <a:rect l="l" t="t" r="r" b="b"/>
            <a:pathLst>
              <a:path w="531331" h="547251">
                <a:moveTo>
                  <a:pt x="0" y="0"/>
                </a:moveTo>
                <a:lnTo>
                  <a:pt x="531331" y="0"/>
                </a:lnTo>
                <a:lnTo>
                  <a:pt x="531331" y="547250"/>
                </a:lnTo>
                <a:lnTo>
                  <a:pt x="0" y="54725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0" name="TextBox 10"/>
          <p:cNvSpPr txBox="1"/>
          <p:nvPr/>
        </p:nvSpPr>
        <p:spPr>
          <a:xfrm>
            <a:off x="1718054" y="1693485"/>
            <a:ext cx="4770436" cy="322416"/>
          </a:xfrm>
          <a:prstGeom prst="rect">
            <a:avLst/>
          </a:prstGeom>
        </p:spPr>
        <p:txBody>
          <a:bodyPr lIns="0" tIns="0" rIns="0" bIns="0" rtlCol="0" anchor="t">
            <a:spAutoFit/>
          </a:bodyPr>
          <a:lstStyle/>
          <a:p>
            <a:pPr algn="l">
              <a:lnSpc>
                <a:spcPts val="2477"/>
              </a:lnSpc>
              <a:spcBef>
                <a:spcPct val="0"/>
              </a:spcBef>
            </a:pPr>
            <a:r>
              <a:rPr lang="en-US" sz="1769" b="1">
                <a:solidFill>
                  <a:srgbClr val="F4E7E7"/>
                </a:solidFill>
                <a:latin typeface="Telegraf Bold"/>
                <a:ea typeface="Telegraf Bold"/>
                <a:cs typeface="Telegraf Bold"/>
                <a:sym typeface="Telegraf Bold"/>
              </a:rPr>
              <a:t>Full Project &amp; Presentation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E7E7"/>
        </a:solidFill>
        <a:effectLst/>
      </p:bgPr>
    </p:bg>
    <p:spTree>
      <p:nvGrpSpPr>
        <p:cNvPr id="1" name=""/>
        <p:cNvGrpSpPr/>
        <p:nvPr/>
      </p:nvGrpSpPr>
      <p:grpSpPr>
        <a:xfrm>
          <a:off x="0" y="0"/>
          <a:ext cx="0" cy="0"/>
          <a:chOff x="0" y="0"/>
          <a:chExt cx="0" cy="0"/>
        </a:xfrm>
      </p:grpSpPr>
      <p:sp>
        <p:nvSpPr>
          <p:cNvPr id="2" name="Freeform 2"/>
          <p:cNvSpPr/>
          <p:nvPr/>
        </p:nvSpPr>
        <p:spPr>
          <a:xfrm rot="-1403487">
            <a:off x="-11284635" y="4608286"/>
            <a:ext cx="14213674" cy="12843993"/>
          </a:xfrm>
          <a:custGeom>
            <a:avLst/>
            <a:gdLst/>
            <a:ahLst/>
            <a:cxnLst/>
            <a:rect l="l" t="t" r="r" b="b"/>
            <a:pathLst>
              <a:path w="14213674" h="12843993">
                <a:moveTo>
                  <a:pt x="0" y="0"/>
                </a:moveTo>
                <a:lnTo>
                  <a:pt x="14213674" y="0"/>
                </a:lnTo>
                <a:lnTo>
                  <a:pt x="14213674" y="12843993"/>
                </a:lnTo>
                <a:lnTo>
                  <a:pt x="0" y="128439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403487">
            <a:off x="10380874" y="-8410403"/>
            <a:ext cx="14213674" cy="12843993"/>
          </a:xfrm>
          <a:custGeom>
            <a:avLst/>
            <a:gdLst/>
            <a:ahLst/>
            <a:cxnLst/>
            <a:rect l="l" t="t" r="r" b="b"/>
            <a:pathLst>
              <a:path w="14213674" h="12843993">
                <a:moveTo>
                  <a:pt x="0" y="0"/>
                </a:moveTo>
                <a:lnTo>
                  <a:pt x="14213674" y="0"/>
                </a:lnTo>
                <a:lnTo>
                  <a:pt x="14213674" y="12843992"/>
                </a:lnTo>
                <a:lnTo>
                  <a:pt x="0" y="12843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3033098" y="6094397"/>
            <a:ext cx="11223511" cy="2791562"/>
          </a:xfrm>
          <a:custGeom>
            <a:avLst/>
            <a:gdLst/>
            <a:ahLst/>
            <a:cxnLst/>
            <a:rect l="l" t="t" r="r" b="b"/>
            <a:pathLst>
              <a:path w="11223511" h="2791562">
                <a:moveTo>
                  <a:pt x="0" y="0"/>
                </a:moveTo>
                <a:lnTo>
                  <a:pt x="11223511" y="0"/>
                </a:lnTo>
                <a:lnTo>
                  <a:pt x="11223511" y="2791562"/>
                </a:lnTo>
                <a:lnTo>
                  <a:pt x="0" y="2791562"/>
                </a:lnTo>
                <a:lnTo>
                  <a:pt x="0" y="0"/>
                </a:lnTo>
                <a:close/>
              </a:path>
            </a:pathLst>
          </a:custGeom>
          <a:blipFill>
            <a:blip r:embed="rId4"/>
            <a:stretch>
              <a:fillRect t="-17909" r="-83883" b="-4669"/>
            </a:stretch>
          </a:blipFill>
        </p:spPr>
      </p:sp>
      <p:sp>
        <p:nvSpPr>
          <p:cNvPr id="5" name="Freeform 5"/>
          <p:cNvSpPr/>
          <p:nvPr/>
        </p:nvSpPr>
        <p:spPr>
          <a:xfrm>
            <a:off x="14481515" y="7319255"/>
            <a:ext cx="1442442" cy="1445561"/>
          </a:xfrm>
          <a:custGeom>
            <a:avLst/>
            <a:gdLst/>
            <a:ahLst/>
            <a:cxnLst/>
            <a:rect l="l" t="t" r="r" b="b"/>
            <a:pathLst>
              <a:path w="1442442" h="1445561">
                <a:moveTo>
                  <a:pt x="0" y="0"/>
                </a:moveTo>
                <a:lnTo>
                  <a:pt x="1442442" y="0"/>
                </a:lnTo>
                <a:lnTo>
                  <a:pt x="1442442" y="1445561"/>
                </a:lnTo>
                <a:lnTo>
                  <a:pt x="0" y="1445561"/>
                </a:lnTo>
                <a:lnTo>
                  <a:pt x="0" y="0"/>
                </a:lnTo>
                <a:close/>
              </a:path>
            </a:pathLst>
          </a:custGeom>
          <a:blipFill>
            <a:blip r:embed="rId4"/>
            <a:stretch>
              <a:fillRect l="-893735" t="-60059" r="-3499" b="-4928"/>
            </a:stretch>
          </a:blipFill>
        </p:spPr>
      </p:sp>
      <p:sp>
        <p:nvSpPr>
          <p:cNvPr id="6" name="Freeform 6"/>
          <p:cNvSpPr/>
          <p:nvPr/>
        </p:nvSpPr>
        <p:spPr>
          <a:xfrm>
            <a:off x="14481515" y="6315590"/>
            <a:ext cx="1442442" cy="823386"/>
          </a:xfrm>
          <a:custGeom>
            <a:avLst/>
            <a:gdLst/>
            <a:ahLst/>
            <a:cxnLst/>
            <a:rect l="l" t="t" r="r" b="b"/>
            <a:pathLst>
              <a:path w="1442442" h="823386">
                <a:moveTo>
                  <a:pt x="0" y="0"/>
                </a:moveTo>
                <a:lnTo>
                  <a:pt x="1442442" y="0"/>
                </a:lnTo>
                <a:lnTo>
                  <a:pt x="1442442" y="823386"/>
                </a:lnTo>
                <a:lnTo>
                  <a:pt x="0" y="823386"/>
                </a:lnTo>
                <a:lnTo>
                  <a:pt x="0" y="0"/>
                </a:lnTo>
                <a:close/>
              </a:path>
            </a:pathLst>
          </a:custGeom>
          <a:blipFill>
            <a:blip r:embed="rId4"/>
            <a:stretch>
              <a:fillRect l="-893735" r="-3499" b="-189657"/>
            </a:stretch>
          </a:blipFill>
        </p:spPr>
      </p:sp>
      <p:sp>
        <p:nvSpPr>
          <p:cNvPr id="7" name="TextBox 7"/>
          <p:cNvSpPr txBox="1"/>
          <p:nvPr/>
        </p:nvSpPr>
        <p:spPr>
          <a:xfrm>
            <a:off x="1028700" y="2102787"/>
            <a:ext cx="16319863" cy="3801110"/>
          </a:xfrm>
          <a:prstGeom prst="rect">
            <a:avLst/>
          </a:prstGeom>
        </p:spPr>
        <p:txBody>
          <a:bodyPr lIns="0" tIns="0" rIns="0" bIns="0" rtlCol="0" anchor="t">
            <a:spAutoFit/>
          </a:bodyPr>
          <a:lstStyle/>
          <a:p>
            <a:pPr algn="l">
              <a:lnSpc>
                <a:spcPts val="3079"/>
              </a:lnSpc>
              <a:spcBef>
                <a:spcPct val="0"/>
              </a:spcBef>
            </a:pPr>
            <a:r>
              <a:rPr lang="en-US" sz="2199" b="1">
                <a:solidFill>
                  <a:srgbClr val="000000"/>
                </a:solidFill>
                <a:latin typeface="Telegraf Bold"/>
                <a:ea typeface="Telegraf Bold"/>
                <a:cs typeface="Telegraf Bold"/>
                <a:sym typeface="Telegraf Bold"/>
              </a:rPr>
              <a:t>3. Defect Type Breakdown by Material</a:t>
            </a:r>
          </a:p>
          <a:p>
            <a:pPr algn="l">
              <a:lnSpc>
                <a:spcPts val="3079"/>
              </a:lnSpc>
              <a:spcBef>
                <a:spcPct val="0"/>
              </a:spcBef>
            </a:pPr>
            <a:endParaRPr lang="en-US" sz="2199" b="1">
              <a:solidFill>
                <a:srgbClr val="000000"/>
              </a:solidFill>
              <a:latin typeface="Telegraf Bold"/>
              <a:ea typeface="Telegraf Bold"/>
              <a:cs typeface="Telegraf Bold"/>
              <a:sym typeface="Telegraf Bold"/>
            </a:endParaRPr>
          </a:p>
          <a:p>
            <a:pPr marL="474979" lvl="1" indent="-237490" algn="l">
              <a:lnSpc>
                <a:spcPts val="3079"/>
              </a:lnSpc>
              <a:spcBef>
                <a:spcPct val="0"/>
              </a:spcBef>
              <a:buFont typeface="Arial"/>
              <a:buChar char="•"/>
            </a:pPr>
            <a:r>
              <a:rPr lang="en-US" sz="2199" b="1">
                <a:solidFill>
                  <a:srgbClr val="000000"/>
                </a:solidFill>
                <a:latin typeface="Telegraf Bold"/>
                <a:ea typeface="Telegraf Bold"/>
                <a:cs typeface="Telegraf Bold"/>
                <a:sym typeface="Telegraf Bold"/>
              </a:rPr>
              <a:t>Question: </a:t>
            </a:r>
            <a:r>
              <a:rPr lang="en-US" sz="2199">
                <a:solidFill>
                  <a:srgbClr val="000000"/>
                </a:solidFill>
                <a:latin typeface="Telegraf"/>
                <a:ea typeface="Telegraf"/>
                <a:cs typeface="Telegraf"/>
                <a:sym typeface="Telegraf"/>
              </a:rPr>
              <a:t>What defect type is most common across different materials?</a:t>
            </a:r>
          </a:p>
          <a:p>
            <a:pPr algn="l">
              <a:lnSpc>
                <a:spcPts val="3079"/>
              </a:lnSpc>
              <a:spcBef>
                <a:spcPct val="0"/>
              </a:spcBef>
            </a:pPr>
            <a:endParaRPr lang="en-US" sz="2199">
              <a:solidFill>
                <a:srgbClr val="000000"/>
              </a:solidFill>
              <a:latin typeface="Telegraf"/>
              <a:ea typeface="Telegraf"/>
              <a:cs typeface="Telegraf"/>
              <a:sym typeface="Telegraf"/>
            </a:endParaRPr>
          </a:p>
          <a:p>
            <a:pPr marL="474979" lvl="1" indent="-237490" algn="l">
              <a:lnSpc>
                <a:spcPts val="3079"/>
              </a:lnSpc>
              <a:spcBef>
                <a:spcPct val="0"/>
              </a:spcBef>
              <a:buFont typeface="Arial"/>
              <a:buChar char="•"/>
            </a:pPr>
            <a:r>
              <a:rPr lang="en-US" sz="2199" b="1">
                <a:solidFill>
                  <a:srgbClr val="000000"/>
                </a:solidFill>
                <a:latin typeface="Telegraf Bold"/>
                <a:ea typeface="Telegraf Bold"/>
                <a:cs typeface="Telegraf Bold"/>
                <a:sym typeface="Telegraf Bold"/>
              </a:rPr>
              <a:t>Answer: </a:t>
            </a:r>
            <a:r>
              <a:rPr lang="en-US" sz="2199">
                <a:solidFill>
                  <a:srgbClr val="000000"/>
                </a:solidFill>
                <a:latin typeface="Telegraf"/>
                <a:ea typeface="Telegraf"/>
                <a:cs typeface="Telegraf"/>
                <a:sym typeface="Telegraf"/>
              </a:rPr>
              <a:t>Impact defects are the most common across multiple materials like Carton and Film, making up the largest proportion of defects when compared to No Impact and Rejected types.</a:t>
            </a:r>
          </a:p>
          <a:p>
            <a:pPr algn="l">
              <a:lnSpc>
                <a:spcPts val="3079"/>
              </a:lnSpc>
              <a:spcBef>
                <a:spcPct val="0"/>
              </a:spcBef>
            </a:pPr>
            <a:endParaRPr lang="en-US" sz="2199">
              <a:solidFill>
                <a:srgbClr val="000000"/>
              </a:solidFill>
              <a:latin typeface="Telegraf"/>
              <a:ea typeface="Telegraf"/>
              <a:cs typeface="Telegraf"/>
              <a:sym typeface="Telegraf"/>
            </a:endParaRPr>
          </a:p>
          <a:p>
            <a:pPr marL="474979" lvl="1" indent="-237490" algn="l">
              <a:lnSpc>
                <a:spcPts val="3079"/>
              </a:lnSpc>
              <a:spcBef>
                <a:spcPct val="0"/>
              </a:spcBef>
              <a:buFont typeface="Arial"/>
              <a:buChar char="•"/>
            </a:pPr>
            <a:r>
              <a:rPr lang="en-US" sz="2199" b="1">
                <a:solidFill>
                  <a:srgbClr val="000000"/>
                </a:solidFill>
                <a:latin typeface="Telegraf Bold"/>
                <a:ea typeface="Telegraf Bold"/>
                <a:cs typeface="Telegraf Bold"/>
                <a:sym typeface="Telegraf Bold"/>
              </a:rPr>
              <a:t>Recommendation: </a:t>
            </a:r>
            <a:r>
              <a:rPr lang="en-US" sz="2199">
                <a:solidFill>
                  <a:srgbClr val="000000"/>
                </a:solidFill>
                <a:latin typeface="Telegraf"/>
                <a:ea typeface="Telegraf"/>
                <a:cs typeface="Telegraf"/>
                <a:sym typeface="Telegraf"/>
              </a:rPr>
              <a:t>Review transportation and handling practices to reduce impact-related defects, focusing on improving packaging and handling standards.</a:t>
            </a:r>
          </a:p>
          <a:p>
            <a:pPr algn="l">
              <a:lnSpc>
                <a:spcPts val="2100"/>
              </a:lnSpc>
              <a:spcBef>
                <a:spcPct val="0"/>
              </a:spcBef>
            </a:pPr>
            <a:endParaRPr lang="en-US" sz="2199">
              <a:solidFill>
                <a:srgbClr val="000000"/>
              </a:solidFill>
              <a:latin typeface="Telegraf"/>
              <a:ea typeface="Telegraf"/>
              <a:cs typeface="Telegraf"/>
              <a:sym typeface="Telegraf"/>
            </a:endParaRPr>
          </a:p>
        </p:txBody>
      </p:sp>
      <p:sp>
        <p:nvSpPr>
          <p:cNvPr id="8" name="TextBox 8"/>
          <p:cNvSpPr txBox="1"/>
          <p:nvPr/>
        </p:nvSpPr>
        <p:spPr>
          <a:xfrm>
            <a:off x="1028700" y="1060468"/>
            <a:ext cx="7875240" cy="920750"/>
          </a:xfrm>
          <a:prstGeom prst="rect">
            <a:avLst/>
          </a:prstGeom>
        </p:spPr>
        <p:txBody>
          <a:bodyPr lIns="0" tIns="0" rIns="0" bIns="0" rtlCol="0" anchor="t">
            <a:spAutoFit/>
          </a:bodyPr>
          <a:lstStyle/>
          <a:p>
            <a:pPr algn="ctr">
              <a:lnSpc>
                <a:spcPts val="7000"/>
              </a:lnSpc>
              <a:spcBef>
                <a:spcPct val="0"/>
              </a:spcBef>
            </a:pPr>
            <a:r>
              <a:rPr lang="en-US" sz="5000">
                <a:solidFill>
                  <a:srgbClr val="000000"/>
                </a:solidFill>
                <a:latin typeface="Telegraf"/>
                <a:ea typeface="Telegraf"/>
                <a:cs typeface="Telegraf"/>
                <a:sym typeface="Telegraf"/>
              </a:rPr>
              <a:t>EDA Questions &amp; Answers</a:t>
            </a:r>
          </a:p>
        </p:txBody>
      </p:sp>
      <p:sp>
        <p:nvSpPr>
          <p:cNvPr id="9" name="TextBox 9"/>
          <p:cNvSpPr txBox="1"/>
          <p:nvPr/>
        </p:nvSpPr>
        <p:spPr>
          <a:xfrm>
            <a:off x="1028700" y="9210675"/>
            <a:ext cx="2800980" cy="320040"/>
          </a:xfrm>
          <a:prstGeom prst="rect">
            <a:avLst/>
          </a:prstGeom>
        </p:spPr>
        <p:txBody>
          <a:bodyPr lIns="0" tIns="0" rIns="0" bIns="0" rtlCol="0" anchor="t">
            <a:spAutoFit/>
          </a:bodyPr>
          <a:lstStyle/>
          <a:p>
            <a:pPr marL="0" lvl="0" indent="0" algn="l">
              <a:lnSpc>
                <a:spcPts val="2340"/>
              </a:lnSpc>
              <a:spcBef>
                <a:spcPct val="0"/>
              </a:spcBef>
            </a:pPr>
            <a:r>
              <a:rPr lang="en-US" sz="1800">
                <a:solidFill>
                  <a:srgbClr val="000000"/>
                </a:solidFill>
                <a:latin typeface="Telegraf"/>
                <a:ea typeface="Telegraf"/>
                <a:cs typeface="Telegraf"/>
                <a:sym typeface="Telegraf"/>
              </a:rPr>
              <a:t>Back to </a:t>
            </a:r>
            <a:r>
              <a:rPr lang="en-US" sz="1800" b="1">
                <a:solidFill>
                  <a:srgbClr val="000000"/>
                </a:solidFill>
                <a:latin typeface="Telegraf Bold"/>
                <a:ea typeface="Telegraf Bold"/>
                <a:cs typeface="Telegraf Bold"/>
                <a:sym typeface="Telegraf Bold"/>
              </a:rPr>
              <a:t>Agenda</a:t>
            </a:r>
          </a:p>
        </p:txBody>
      </p:sp>
      <p:grpSp>
        <p:nvGrpSpPr>
          <p:cNvPr id="10" name="Group 10"/>
          <p:cNvGrpSpPr/>
          <p:nvPr/>
        </p:nvGrpSpPr>
        <p:grpSpPr>
          <a:xfrm>
            <a:off x="1028700" y="879722"/>
            <a:ext cx="3418750" cy="342671"/>
            <a:chOff x="0" y="0"/>
            <a:chExt cx="4558333" cy="456895"/>
          </a:xfrm>
        </p:grpSpPr>
        <p:sp>
          <p:nvSpPr>
            <p:cNvPr id="11" name="Freeform 11"/>
            <p:cNvSpPr/>
            <p:nvPr/>
          </p:nvSpPr>
          <p:spPr>
            <a:xfrm>
              <a:off x="0" y="0"/>
              <a:ext cx="443604" cy="456895"/>
            </a:xfrm>
            <a:custGeom>
              <a:avLst/>
              <a:gdLst/>
              <a:ahLst/>
              <a:cxnLst/>
              <a:rect l="l" t="t" r="r" b="b"/>
              <a:pathLst>
                <a:path w="443604" h="456895">
                  <a:moveTo>
                    <a:pt x="0" y="0"/>
                  </a:moveTo>
                  <a:lnTo>
                    <a:pt x="443604" y="0"/>
                  </a:lnTo>
                  <a:lnTo>
                    <a:pt x="443604" y="456895"/>
                  </a:lnTo>
                  <a:lnTo>
                    <a:pt x="0" y="4568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575536" y="79613"/>
              <a:ext cx="3982797" cy="263000"/>
            </a:xfrm>
            <a:prstGeom prst="rect">
              <a:avLst/>
            </a:prstGeom>
          </p:spPr>
          <p:txBody>
            <a:bodyPr lIns="0" tIns="0" rIns="0" bIns="0" rtlCol="0" anchor="t">
              <a:spAutoFit/>
            </a:bodyPr>
            <a:lstStyle/>
            <a:p>
              <a:pPr algn="l">
                <a:lnSpc>
                  <a:spcPts val="1551"/>
                </a:lnSpc>
                <a:spcBef>
                  <a:spcPct val="0"/>
                </a:spcBef>
              </a:pPr>
              <a:r>
                <a:rPr lang="en-US" sz="1108" b="1">
                  <a:solidFill>
                    <a:srgbClr val="000000"/>
                  </a:solidFill>
                  <a:latin typeface="Telegraf Bold"/>
                  <a:ea typeface="Telegraf Bold"/>
                  <a:cs typeface="Telegraf Bold"/>
                  <a:sym typeface="Telegraf Bold"/>
                </a:rPr>
                <a:t>Hesham Amr</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E7E7"/>
        </a:solidFill>
        <a:effectLst/>
      </p:bgPr>
    </p:bg>
    <p:spTree>
      <p:nvGrpSpPr>
        <p:cNvPr id="1" name=""/>
        <p:cNvGrpSpPr/>
        <p:nvPr/>
      </p:nvGrpSpPr>
      <p:grpSpPr>
        <a:xfrm>
          <a:off x="0" y="0"/>
          <a:ext cx="0" cy="0"/>
          <a:chOff x="0" y="0"/>
          <a:chExt cx="0" cy="0"/>
        </a:xfrm>
      </p:grpSpPr>
      <p:sp>
        <p:nvSpPr>
          <p:cNvPr id="2" name="Freeform 2"/>
          <p:cNvSpPr/>
          <p:nvPr/>
        </p:nvSpPr>
        <p:spPr>
          <a:xfrm rot="-1403487">
            <a:off x="-11284635" y="4608286"/>
            <a:ext cx="14213674" cy="12843993"/>
          </a:xfrm>
          <a:custGeom>
            <a:avLst/>
            <a:gdLst/>
            <a:ahLst/>
            <a:cxnLst/>
            <a:rect l="l" t="t" r="r" b="b"/>
            <a:pathLst>
              <a:path w="14213674" h="12843993">
                <a:moveTo>
                  <a:pt x="0" y="0"/>
                </a:moveTo>
                <a:lnTo>
                  <a:pt x="14213674" y="0"/>
                </a:lnTo>
                <a:lnTo>
                  <a:pt x="14213674" y="12843993"/>
                </a:lnTo>
                <a:lnTo>
                  <a:pt x="0" y="128439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403487">
            <a:off x="10380874" y="-8410403"/>
            <a:ext cx="14213674" cy="12843993"/>
          </a:xfrm>
          <a:custGeom>
            <a:avLst/>
            <a:gdLst/>
            <a:ahLst/>
            <a:cxnLst/>
            <a:rect l="l" t="t" r="r" b="b"/>
            <a:pathLst>
              <a:path w="14213674" h="12843993">
                <a:moveTo>
                  <a:pt x="0" y="0"/>
                </a:moveTo>
                <a:lnTo>
                  <a:pt x="14213674" y="0"/>
                </a:lnTo>
                <a:lnTo>
                  <a:pt x="14213674" y="12843992"/>
                </a:lnTo>
                <a:lnTo>
                  <a:pt x="0" y="12843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6320701" y="8172833"/>
            <a:ext cx="1281837" cy="545408"/>
          </a:xfrm>
          <a:custGeom>
            <a:avLst/>
            <a:gdLst/>
            <a:ahLst/>
            <a:cxnLst/>
            <a:rect l="l" t="t" r="r" b="b"/>
            <a:pathLst>
              <a:path w="1281837" h="545408">
                <a:moveTo>
                  <a:pt x="0" y="0"/>
                </a:moveTo>
                <a:lnTo>
                  <a:pt x="1281837" y="0"/>
                </a:lnTo>
                <a:lnTo>
                  <a:pt x="1281837" y="545408"/>
                </a:lnTo>
                <a:lnTo>
                  <a:pt x="0" y="545408"/>
                </a:lnTo>
                <a:lnTo>
                  <a:pt x="0" y="0"/>
                </a:lnTo>
                <a:close/>
              </a:path>
            </a:pathLst>
          </a:custGeom>
          <a:blipFill>
            <a:blip r:embed="rId4"/>
            <a:stretch>
              <a:fillRect l="-889943" r="-3937" b="-1055042"/>
            </a:stretch>
          </a:blipFill>
        </p:spPr>
      </p:sp>
      <p:sp>
        <p:nvSpPr>
          <p:cNvPr id="5" name="Freeform 5"/>
          <p:cNvSpPr/>
          <p:nvPr/>
        </p:nvSpPr>
        <p:spPr>
          <a:xfrm>
            <a:off x="14978034" y="8172833"/>
            <a:ext cx="1281837" cy="550323"/>
          </a:xfrm>
          <a:custGeom>
            <a:avLst/>
            <a:gdLst/>
            <a:ahLst/>
            <a:cxnLst/>
            <a:rect l="l" t="t" r="r" b="b"/>
            <a:pathLst>
              <a:path w="1281837" h="550323">
                <a:moveTo>
                  <a:pt x="0" y="0"/>
                </a:moveTo>
                <a:lnTo>
                  <a:pt x="1281837" y="0"/>
                </a:lnTo>
                <a:lnTo>
                  <a:pt x="1281837" y="550323"/>
                </a:lnTo>
                <a:lnTo>
                  <a:pt x="0" y="550323"/>
                </a:lnTo>
                <a:lnTo>
                  <a:pt x="0" y="0"/>
                </a:lnTo>
                <a:close/>
              </a:path>
            </a:pathLst>
          </a:custGeom>
          <a:blipFill>
            <a:blip r:embed="rId4"/>
            <a:stretch>
              <a:fillRect l="-889943" t="-122013" r="-3937" b="-922713"/>
            </a:stretch>
          </a:blipFill>
        </p:spPr>
      </p:sp>
      <p:sp>
        <p:nvSpPr>
          <p:cNvPr id="6" name="Freeform 6"/>
          <p:cNvSpPr/>
          <p:nvPr/>
        </p:nvSpPr>
        <p:spPr>
          <a:xfrm>
            <a:off x="8530182" y="3134779"/>
            <a:ext cx="9072357" cy="4954982"/>
          </a:xfrm>
          <a:custGeom>
            <a:avLst/>
            <a:gdLst/>
            <a:ahLst/>
            <a:cxnLst/>
            <a:rect l="l" t="t" r="r" b="b"/>
            <a:pathLst>
              <a:path w="9072357" h="4954982">
                <a:moveTo>
                  <a:pt x="0" y="0"/>
                </a:moveTo>
                <a:lnTo>
                  <a:pt x="9072356" y="0"/>
                </a:lnTo>
                <a:lnTo>
                  <a:pt x="9072356" y="4954982"/>
                </a:lnTo>
                <a:lnTo>
                  <a:pt x="0" y="4954982"/>
                </a:lnTo>
                <a:lnTo>
                  <a:pt x="0" y="0"/>
                </a:lnTo>
                <a:close/>
              </a:path>
            </a:pathLst>
          </a:custGeom>
          <a:blipFill>
            <a:blip r:embed="rId4"/>
            <a:stretch>
              <a:fillRect l="-2398" t="-5405" r="-14022"/>
            </a:stretch>
          </a:blipFill>
        </p:spPr>
      </p:sp>
      <p:sp>
        <p:nvSpPr>
          <p:cNvPr id="7" name="TextBox 7"/>
          <p:cNvSpPr txBox="1"/>
          <p:nvPr/>
        </p:nvSpPr>
        <p:spPr>
          <a:xfrm>
            <a:off x="1028700" y="2839860"/>
            <a:ext cx="7203427" cy="5478145"/>
          </a:xfrm>
          <a:prstGeom prst="rect">
            <a:avLst/>
          </a:prstGeom>
        </p:spPr>
        <p:txBody>
          <a:bodyPr lIns="0" tIns="0" rIns="0" bIns="0" rtlCol="0" anchor="t">
            <a:spAutoFit/>
          </a:bodyPr>
          <a:lstStyle/>
          <a:p>
            <a:pPr algn="l">
              <a:lnSpc>
                <a:spcPts val="3079"/>
              </a:lnSpc>
            </a:pPr>
            <a:r>
              <a:rPr lang="en-US" sz="2199" b="1">
                <a:solidFill>
                  <a:srgbClr val="000000"/>
                </a:solidFill>
                <a:latin typeface="Telegraf Bold"/>
                <a:ea typeface="Telegraf Bold"/>
                <a:cs typeface="Telegraf Bold"/>
                <a:sym typeface="Telegraf Bold"/>
              </a:rPr>
              <a:t>4. Downtime Analysis (Total Downtime by Vendor)</a:t>
            </a:r>
          </a:p>
          <a:p>
            <a:pPr algn="l">
              <a:lnSpc>
                <a:spcPts val="3079"/>
              </a:lnSpc>
            </a:pPr>
            <a:endParaRPr lang="en-US" sz="2199" b="1">
              <a:solidFill>
                <a:srgbClr val="000000"/>
              </a:solidFill>
              <a:latin typeface="Telegraf Bold"/>
              <a:ea typeface="Telegraf Bold"/>
              <a:cs typeface="Telegraf Bold"/>
              <a:sym typeface="Telegraf Bold"/>
            </a:endParaRPr>
          </a:p>
          <a:p>
            <a:pPr algn="l">
              <a:lnSpc>
                <a:spcPts val="3079"/>
              </a:lnSpc>
            </a:pPr>
            <a:r>
              <a:rPr lang="en-US" sz="2199" b="1">
                <a:solidFill>
                  <a:srgbClr val="000000"/>
                </a:solidFill>
                <a:latin typeface="Telegraf Bold"/>
                <a:ea typeface="Telegraf Bold"/>
                <a:cs typeface="Telegraf Bold"/>
                <a:sym typeface="Telegraf Bold"/>
              </a:rPr>
              <a:t>Question: </a:t>
            </a:r>
            <a:r>
              <a:rPr lang="en-US" sz="2199">
                <a:solidFill>
                  <a:srgbClr val="000000"/>
                </a:solidFill>
                <a:latin typeface="Telegraf"/>
                <a:ea typeface="Telegraf"/>
                <a:cs typeface="Telegraf"/>
                <a:sym typeface="Telegraf"/>
              </a:rPr>
              <a:t>Which vendor has caused the most downtime due to defects?</a:t>
            </a:r>
          </a:p>
          <a:p>
            <a:pPr algn="l">
              <a:lnSpc>
                <a:spcPts val="3079"/>
              </a:lnSpc>
            </a:pPr>
            <a:endParaRPr lang="en-US" sz="2199">
              <a:solidFill>
                <a:srgbClr val="000000"/>
              </a:solidFill>
              <a:latin typeface="Telegraf"/>
              <a:ea typeface="Telegraf"/>
              <a:cs typeface="Telegraf"/>
              <a:sym typeface="Telegraf"/>
            </a:endParaRPr>
          </a:p>
          <a:p>
            <a:pPr algn="l">
              <a:lnSpc>
                <a:spcPts val="3079"/>
              </a:lnSpc>
            </a:pPr>
            <a:r>
              <a:rPr lang="en-US" sz="2199" b="1">
                <a:solidFill>
                  <a:srgbClr val="000000"/>
                </a:solidFill>
                <a:latin typeface="Telegraf Bold"/>
                <a:ea typeface="Telegraf Bold"/>
                <a:cs typeface="Telegraf Bold"/>
                <a:sym typeface="Telegraf Bold"/>
              </a:rPr>
              <a:t>Answer: </a:t>
            </a:r>
            <a:r>
              <a:rPr lang="en-US" sz="2199">
                <a:solidFill>
                  <a:srgbClr val="000000"/>
                </a:solidFill>
                <a:latin typeface="Telegraf"/>
                <a:ea typeface="Telegraf"/>
                <a:cs typeface="Telegraf"/>
                <a:sym typeface="Telegraf"/>
              </a:rPr>
              <a:t>Reddit has caused the most downtime, with </a:t>
            </a:r>
          </a:p>
          <a:p>
            <a:pPr algn="l">
              <a:lnSpc>
                <a:spcPts val="3079"/>
              </a:lnSpc>
            </a:pPr>
            <a:r>
              <a:rPr lang="en-US" sz="2199">
                <a:solidFill>
                  <a:srgbClr val="000000"/>
                </a:solidFill>
                <a:latin typeface="Telegraf"/>
                <a:ea typeface="Telegraf"/>
                <a:cs typeface="Telegraf"/>
                <a:sym typeface="Telegraf"/>
              </a:rPr>
              <a:t>a total of 26,185 minutes, significantly higher than the </a:t>
            </a:r>
          </a:p>
          <a:p>
            <a:pPr algn="l">
              <a:lnSpc>
                <a:spcPts val="3079"/>
              </a:lnSpc>
            </a:pPr>
            <a:r>
              <a:rPr lang="en-US" sz="2199">
                <a:solidFill>
                  <a:srgbClr val="000000"/>
                </a:solidFill>
                <a:latin typeface="Telegraf"/>
                <a:ea typeface="Telegraf"/>
                <a:cs typeface="Telegraf"/>
                <a:sym typeface="Telegraf"/>
              </a:rPr>
              <a:t>next highest vendor, Plustax, which had 10,330 minutes </a:t>
            </a:r>
          </a:p>
          <a:p>
            <a:pPr algn="l">
              <a:lnSpc>
                <a:spcPts val="3079"/>
              </a:lnSpc>
            </a:pPr>
            <a:r>
              <a:rPr lang="en-US" sz="2199">
                <a:solidFill>
                  <a:srgbClr val="000000"/>
                </a:solidFill>
                <a:latin typeface="Telegraf"/>
                <a:ea typeface="Telegraf"/>
                <a:cs typeface="Telegraf"/>
                <a:sym typeface="Telegraf"/>
              </a:rPr>
              <a:t>of downtime.</a:t>
            </a:r>
          </a:p>
          <a:p>
            <a:pPr algn="l">
              <a:lnSpc>
                <a:spcPts val="3079"/>
              </a:lnSpc>
            </a:pPr>
            <a:endParaRPr lang="en-US" sz="2199">
              <a:solidFill>
                <a:srgbClr val="000000"/>
              </a:solidFill>
              <a:latin typeface="Telegraf"/>
              <a:ea typeface="Telegraf"/>
              <a:cs typeface="Telegraf"/>
              <a:sym typeface="Telegraf"/>
            </a:endParaRPr>
          </a:p>
          <a:p>
            <a:pPr algn="l">
              <a:lnSpc>
                <a:spcPts val="3079"/>
              </a:lnSpc>
            </a:pPr>
            <a:r>
              <a:rPr lang="en-US" sz="2199" b="1">
                <a:solidFill>
                  <a:srgbClr val="000000"/>
                </a:solidFill>
                <a:latin typeface="Telegraf Bold"/>
                <a:ea typeface="Telegraf Bold"/>
                <a:cs typeface="Telegraf Bold"/>
                <a:sym typeface="Telegraf Bold"/>
              </a:rPr>
              <a:t>Recommendation: </a:t>
            </a:r>
            <a:r>
              <a:rPr lang="en-US" sz="2199">
                <a:solidFill>
                  <a:srgbClr val="000000"/>
                </a:solidFill>
                <a:latin typeface="Telegraf"/>
                <a:ea typeface="Telegraf"/>
                <a:cs typeface="Telegraf"/>
                <a:sym typeface="Telegraf"/>
              </a:rPr>
              <a:t>Address defect sources with </a:t>
            </a:r>
          </a:p>
          <a:p>
            <a:pPr algn="l">
              <a:lnSpc>
                <a:spcPts val="3079"/>
              </a:lnSpc>
            </a:pPr>
            <a:r>
              <a:rPr lang="en-US" sz="2199">
                <a:solidFill>
                  <a:srgbClr val="000000"/>
                </a:solidFill>
                <a:latin typeface="Telegraf"/>
                <a:ea typeface="Telegraf"/>
                <a:cs typeface="Telegraf"/>
                <a:sym typeface="Telegraf"/>
              </a:rPr>
              <a:t>Reddit and consider implementing SLAs or having </a:t>
            </a:r>
          </a:p>
          <a:p>
            <a:pPr algn="l">
              <a:lnSpc>
                <a:spcPts val="3079"/>
              </a:lnSpc>
            </a:pPr>
            <a:r>
              <a:rPr lang="en-US" sz="2199">
                <a:solidFill>
                  <a:srgbClr val="000000"/>
                </a:solidFill>
                <a:latin typeface="Telegraf"/>
                <a:ea typeface="Telegraf"/>
                <a:cs typeface="Telegraf"/>
                <a:sym typeface="Telegraf"/>
              </a:rPr>
              <a:t>backup vendors to reduce downtime.</a:t>
            </a:r>
          </a:p>
        </p:txBody>
      </p:sp>
      <p:sp>
        <p:nvSpPr>
          <p:cNvPr id="8" name="TextBox 8"/>
          <p:cNvSpPr txBox="1"/>
          <p:nvPr/>
        </p:nvSpPr>
        <p:spPr>
          <a:xfrm>
            <a:off x="1028700" y="1060468"/>
            <a:ext cx="7875240" cy="920750"/>
          </a:xfrm>
          <a:prstGeom prst="rect">
            <a:avLst/>
          </a:prstGeom>
        </p:spPr>
        <p:txBody>
          <a:bodyPr lIns="0" tIns="0" rIns="0" bIns="0" rtlCol="0" anchor="t">
            <a:spAutoFit/>
          </a:bodyPr>
          <a:lstStyle/>
          <a:p>
            <a:pPr algn="ctr">
              <a:lnSpc>
                <a:spcPts val="7000"/>
              </a:lnSpc>
              <a:spcBef>
                <a:spcPct val="0"/>
              </a:spcBef>
            </a:pPr>
            <a:r>
              <a:rPr lang="en-US" sz="5000">
                <a:solidFill>
                  <a:srgbClr val="000000"/>
                </a:solidFill>
                <a:latin typeface="Telegraf"/>
                <a:ea typeface="Telegraf"/>
                <a:cs typeface="Telegraf"/>
                <a:sym typeface="Telegraf"/>
              </a:rPr>
              <a:t>EDA Questions &amp; Answers</a:t>
            </a:r>
          </a:p>
        </p:txBody>
      </p:sp>
      <p:sp>
        <p:nvSpPr>
          <p:cNvPr id="9" name="TextBox 9"/>
          <p:cNvSpPr txBox="1"/>
          <p:nvPr/>
        </p:nvSpPr>
        <p:spPr>
          <a:xfrm>
            <a:off x="1028700" y="9210675"/>
            <a:ext cx="2800980" cy="320040"/>
          </a:xfrm>
          <a:prstGeom prst="rect">
            <a:avLst/>
          </a:prstGeom>
        </p:spPr>
        <p:txBody>
          <a:bodyPr lIns="0" tIns="0" rIns="0" bIns="0" rtlCol="0" anchor="t">
            <a:spAutoFit/>
          </a:bodyPr>
          <a:lstStyle/>
          <a:p>
            <a:pPr marL="0" lvl="0" indent="0" algn="l">
              <a:lnSpc>
                <a:spcPts val="2340"/>
              </a:lnSpc>
              <a:spcBef>
                <a:spcPct val="0"/>
              </a:spcBef>
            </a:pPr>
            <a:r>
              <a:rPr lang="en-US" sz="1800">
                <a:solidFill>
                  <a:srgbClr val="000000"/>
                </a:solidFill>
                <a:latin typeface="Telegraf"/>
                <a:ea typeface="Telegraf"/>
                <a:cs typeface="Telegraf"/>
                <a:sym typeface="Telegraf"/>
              </a:rPr>
              <a:t>Back to </a:t>
            </a:r>
            <a:r>
              <a:rPr lang="en-US" sz="1800" b="1">
                <a:solidFill>
                  <a:srgbClr val="000000"/>
                </a:solidFill>
                <a:latin typeface="Telegraf Bold"/>
                <a:ea typeface="Telegraf Bold"/>
                <a:cs typeface="Telegraf Bold"/>
                <a:sym typeface="Telegraf Bold"/>
              </a:rPr>
              <a:t>Agenda</a:t>
            </a:r>
          </a:p>
        </p:txBody>
      </p:sp>
      <p:grpSp>
        <p:nvGrpSpPr>
          <p:cNvPr id="10" name="Group 10"/>
          <p:cNvGrpSpPr/>
          <p:nvPr/>
        </p:nvGrpSpPr>
        <p:grpSpPr>
          <a:xfrm>
            <a:off x="1028700" y="879722"/>
            <a:ext cx="3418750" cy="342671"/>
            <a:chOff x="0" y="0"/>
            <a:chExt cx="4558333" cy="456895"/>
          </a:xfrm>
        </p:grpSpPr>
        <p:sp>
          <p:nvSpPr>
            <p:cNvPr id="11" name="Freeform 11"/>
            <p:cNvSpPr/>
            <p:nvPr/>
          </p:nvSpPr>
          <p:spPr>
            <a:xfrm>
              <a:off x="0" y="0"/>
              <a:ext cx="443604" cy="456895"/>
            </a:xfrm>
            <a:custGeom>
              <a:avLst/>
              <a:gdLst/>
              <a:ahLst/>
              <a:cxnLst/>
              <a:rect l="l" t="t" r="r" b="b"/>
              <a:pathLst>
                <a:path w="443604" h="456895">
                  <a:moveTo>
                    <a:pt x="0" y="0"/>
                  </a:moveTo>
                  <a:lnTo>
                    <a:pt x="443604" y="0"/>
                  </a:lnTo>
                  <a:lnTo>
                    <a:pt x="443604" y="456895"/>
                  </a:lnTo>
                  <a:lnTo>
                    <a:pt x="0" y="4568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575536" y="79613"/>
              <a:ext cx="3982797" cy="263000"/>
            </a:xfrm>
            <a:prstGeom prst="rect">
              <a:avLst/>
            </a:prstGeom>
          </p:spPr>
          <p:txBody>
            <a:bodyPr lIns="0" tIns="0" rIns="0" bIns="0" rtlCol="0" anchor="t">
              <a:spAutoFit/>
            </a:bodyPr>
            <a:lstStyle/>
            <a:p>
              <a:pPr algn="l">
                <a:lnSpc>
                  <a:spcPts val="1551"/>
                </a:lnSpc>
                <a:spcBef>
                  <a:spcPct val="0"/>
                </a:spcBef>
              </a:pPr>
              <a:r>
                <a:rPr lang="en-US" sz="1108" b="1">
                  <a:solidFill>
                    <a:srgbClr val="000000"/>
                  </a:solidFill>
                  <a:latin typeface="Telegraf Bold"/>
                  <a:ea typeface="Telegraf Bold"/>
                  <a:cs typeface="Telegraf Bold"/>
                  <a:sym typeface="Telegraf Bold"/>
                </a:rPr>
                <a:t>Hesham Amr</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E7E7"/>
        </a:solidFill>
        <a:effectLst/>
      </p:bgPr>
    </p:bg>
    <p:spTree>
      <p:nvGrpSpPr>
        <p:cNvPr id="1" name=""/>
        <p:cNvGrpSpPr/>
        <p:nvPr/>
      </p:nvGrpSpPr>
      <p:grpSpPr>
        <a:xfrm>
          <a:off x="0" y="0"/>
          <a:ext cx="0" cy="0"/>
          <a:chOff x="0" y="0"/>
          <a:chExt cx="0" cy="0"/>
        </a:xfrm>
      </p:grpSpPr>
      <p:sp>
        <p:nvSpPr>
          <p:cNvPr id="2" name="Freeform 2"/>
          <p:cNvSpPr/>
          <p:nvPr/>
        </p:nvSpPr>
        <p:spPr>
          <a:xfrm rot="-1403487">
            <a:off x="-11284635" y="4608286"/>
            <a:ext cx="14213674" cy="12843993"/>
          </a:xfrm>
          <a:custGeom>
            <a:avLst/>
            <a:gdLst/>
            <a:ahLst/>
            <a:cxnLst/>
            <a:rect l="l" t="t" r="r" b="b"/>
            <a:pathLst>
              <a:path w="14213674" h="12843993">
                <a:moveTo>
                  <a:pt x="0" y="0"/>
                </a:moveTo>
                <a:lnTo>
                  <a:pt x="14213674" y="0"/>
                </a:lnTo>
                <a:lnTo>
                  <a:pt x="14213674" y="12843993"/>
                </a:lnTo>
                <a:lnTo>
                  <a:pt x="0" y="128439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403487">
            <a:off x="10380874" y="-8410403"/>
            <a:ext cx="14213674" cy="12843993"/>
          </a:xfrm>
          <a:custGeom>
            <a:avLst/>
            <a:gdLst/>
            <a:ahLst/>
            <a:cxnLst/>
            <a:rect l="l" t="t" r="r" b="b"/>
            <a:pathLst>
              <a:path w="14213674" h="12843993">
                <a:moveTo>
                  <a:pt x="0" y="0"/>
                </a:moveTo>
                <a:lnTo>
                  <a:pt x="14213674" y="0"/>
                </a:lnTo>
                <a:lnTo>
                  <a:pt x="14213674" y="12843992"/>
                </a:lnTo>
                <a:lnTo>
                  <a:pt x="0" y="12843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2307321" y="2566207"/>
            <a:ext cx="4211326" cy="5848860"/>
          </a:xfrm>
          <a:custGeom>
            <a:avLst/>
            <a:gdLst/>
            <a:ahLst/>
            <a:cxnLst/>
            <a:rect l="l" t="t" r="r" b="b"/>
            <a:pathLst>
              <a:path w="4211326" h="5848860">
                <a:moveTo>
                  <a:pt x="0" y="0"/>
                </a:moveTo>
                <a:lnTo>
                  <a:pt x="4211326" y="0"/>
                </a:lnTo>
                <a:lnTo>
                  <a:pt x="4211326" y="5848861"/>
                </a:lnTo>
                <a:lnTo>
                  <a:pt x="0" y="5848861"/>
                </a:lnTo>
                <a:lnTo>
                  <a:pt x="0" y="0"/>
                </a:lnTo>
                <a:close/>
              </a:path>
            </a:pathLst>
          </a:custGeom>
          <a:blipFill>
            <a:blip r:embed="rId4"/>
            <a:stretch>
              <a:fillRect t="-7436" r="-302950"/>
            </a:stretch>
          </a:blipFill>
        </p:spPr>
      </p:sp>
      <p:sp>
        <p:nvSpPr>
          <p:cNvPr id="5" name="Freeform 5"/>
          <p:cNvSpPr/>
          <p:nvPr/>
        </p:nvSpPr>
        <p:spPr>
          <a:xfrm>
            <a:off x="15241356" y="8543880"/>
            <a:ext cx="1277291" cy="583182"/>
          </a:xfrm>
          <a:custGeom>
            <a:avLst/>
            <a:gdLst/>
            <a:ahLst/>
            <a:cxnLst/>
            <a:rect l="l" t="t" r="r" b="b"/>
            <a:pathLst>
              <a:path w="1277291" h="583182">
                <a:moveTo>
                  <a:pt x="0" y="0"/>
                </a:moveTo>
                <a:lnTo>
                  <a:pt x="1277291" y="0"/>
                </a:lnTo>
                <a:lnTo>
                  <a:pt x="1277291" y="583182"/>
                </a:lnTo>
                <a:lnTo>
                  <a:pt x="0" y="583182"/>
                </a:lnTo>
                <a:lnTo>
                  <a:pt x="0" y="0"/>
                </a:lnTo>
                <a:close/>
              </a:path>
            </a:pathLst>
          </a:custGeom>
          <a:blipFill>
            <a:blip r:embed="rId4"/>
            <a:stretch>
              <a:fillRect l="-913660" r="-3951" b="-725315"/>
            </a:stretch>
          </a:blipFill>
        </p:spPr>
      </p:sp>
      <p:sp>
        <p:nvSpPr>
          <p:cNvPr id="6" name="TextBox 6"/>
          <p:cNvSpPr txBox="1"/>
          <p:nvPr/>
        </p:nvSpPr>
        <p:spPr>
          <a:xfrm>
            <a:off x="1028700" y="2661333"/>
            <a:ext cx="10383427" cy="5753735"/>
          </a:xfrm>
          <a:prstGeom prst="rect">
            <a:avLst/>
          </a:prstGeom>
        </p:spPr>
        <p:txBody>
          <a:bodyPr lIns="0" tIns="0" rIns="0" bIns="0" rtlCol="0" anchor="t">
            <a:spAutoFit/>
          </a:bodyPr>
          <a:lstStyle/>
          <a:p>
            <a:pPr algn="l">
              <a:lnSpc>
                <a:spcPts val="3079"/>
              </a:lnSpc>
              <a:spcBef>
                <a:spcPct val="0"/>
              </a:spcBef>
            </a:pPr>
            <a:r>
              <a:rPr lang="en-US" sz="2199" b="1">
                <a:solidFill>
                  <a:srgbClr val="000000"/>
                </a:solidFill>
                <a:latin typeface="Telegraf Bold"/>
                <a:ea typeface="Telegraf Bold"/>
                <a:cs typeface="Telegraf Bold"/>
                <a:sym typeface="Telegraf Bold"/>
              </a:rPr>
              <a:t>5. Defects by Plant Location</a:t>
            </a:r>
          </a:p>
          <a:p>
            <a:pPr algn="l">
              <a:lnSpc>
                <a:spcPts val="3079"/>
              </a:lnSpc>
              <a:spcBef>
                <a:spcPct val="0"/>
              </a:spcBef>
            </a:pPr>
            <a:endParaRPr lang="en-US" sz="2199" b="1">
              <a:solidFill>
                <a:srgbClr val="000000"/>
              </a:solidFill>
              <a:latin typeface="Telegraf Bold"/>
              <a:ea typeface="Telegraf Bold"/>
              <a:cs typeface="Telegraf Bold"/>
              <a:sym typeface="Telegraf Bold"/>
            </a:endParaRPr>
          </a:p>
          <a:p>
            <a:pPr algn="l">
              <a:lnSpc>
                <a:spcPts val="3079"/>
              </a:lnSpc>
              <a:spcBef>
                <a:spcPct val="0"/>
              </a:spcBef>
            </a:pPr>
            <a:r>
              <a:rPr lang="en-US" sz="2199" b="1">
                <a:solidFill>
                  <a:srgbClr val="000000"/>
                </a:solidFill>
                <a:latin typeface="Telegraf Bold"/>
                <a:ea typeface="Telegraf Bold"/>
                <a:cs typeface="Telegraf Bold"/>
                <a:sym typeface="Telegraf Bold"/>
              </a:rPr>
              <a:t>Question: </a:t>
            </a:r>
          </a:p>
          <a:p>
            <a:pPr algn="l">
              <a:lnSpc>
                <a:spcPts val="3079"/>
              </a:lnSpc>
              <a:spcBef>
                <a:spcPct val="0"/>
              </a:spcBef>
            </a:pPr>
            <a:r>
              <a:rPr lang="en-US" sz="2199">
                <a:solidFill>
                  <a:srgbClr val="000000"/>
                </a:solidFill>
                <a:latin typeface="Telegraf"/>
                <a:ea typeface="Telegraf"/>
                <a:cs typeface="Telegraf"/>
                <a:sym typeface="Telegraf"/>
              </a:rPr>
              <a:t>Which plant has the highest number of total defects, and how are they distributed by defect type?</a:t>
            </a:r>
          </a:p>
          <a:p>
            <a:pPr algn="l">
              <a:lnSpc>
                <a:spcPts val="3079"/>
              </a:lnSpc>
              <a:spcBef>
                <a:spcPct val="0"/>
              </a:spcBef>
            </a:pPr>
            <a:endParaRPr lang="en-US" sz="2199">
              <a:solidFill>
                <a:srgbClr val="000000"/>
              </a:solidFill>
              <a:latin typeface="Telegraf"/>
              <a:ea typeface="Telegraf"/>
              <a:cs typeface="Telegraf"/>
              <a:sym typeface="Telegraf"/>
            </a:endParaRPr>
          </a:p>
          <a:p>
            <a:pPr algn="l">
              <a:lnSpc>
                <a:spcPts val="3079"/>
              </a:lnSpc>
              <a:spcBef>
                <a:spcPct val="0"/>
              </a:spcBef>
            </a:pPr>
            <a:r>
              <a:rPr lang="en-US" sz="2199" b="1">
                <a:solidFill>
                  <a:srgbClr val="000000"/>
                </a:solidFill>
                <a:latin typeface="Telegraf Bold"/>
                <a:ea typeface="Telegraf Bold"/>
                <a:cs typeface="Telegraf Bold"/>
                <a:sym typeface="Telegraf Bold"/>
              </a:rPr>
              <a:t>Answer: </a:t>
            </a:r>
          </a:p>
          <a:p>
            <a:pPr algn="l">
              <a:lnSpc>
                <a:spcPts val="3079"/>
              </a:lnSpc>
              <a:spcBef>
                <a:spcPct val="0"/>
              </a:spcBef>
            </a:pPr>
            <a:r>
              <a:rPr lang="en-US" sz="2199">
                <a:solidFill>
                  <a:srgbClr val="000000"/>
                </a:solidFill>
                <a:latin typeface="Telegraf"/>
                <a:ea typeface="Telegraf"/>
                <a:cs typeface="Telegraf"/>
                <a:sym typeface="Telegraf"/>
              </a:rPr>
              <a:t>The Detroit, MI plant has the highest total defects, with 6,578,598 defects. Impact defects account for 2,078,940, while Rejected defects are the largest at 3,559,494.</a:t>
            </a:r>
          </a:p>
          <a:p>
            <a:pPr algn="l">
              <a:lnSpc>
                <a:spcPts val="3079"/>
              </a:lnSpc>
              <a:spcBef>
                <a:spcPct val="0"/>
              </a:spcBef>
            </a:pPr>
            <a:endParaRPr lang="en-US" sz="2199">
              <a:solidFill>
                <a:srgbClr val="000000"/>
              </a:solidFill>
              <a:latin typeface="Telegraf"/>
              <a:ea typeface="Telegraf"/>
              <a:cs typeface="Telegraf"/>
              <a:sym typeface="Telegraf"/>
            </a:endParaRPr>
          </a:p>
          <a:p>
            <a:pPr algn="l">
              <a:lnSpc>
                <a:spcPts val="3079"/>
              </a:lnSpc>
              <a:spcBef>
                <a:spcPct val="0"/>
              </a:spcBef>
            </a:pPr>
            <a:r>
              <a:rPr lang="en-US" sz="2199" b="1">
                <a:solidFill>
                  <a:srgbClr val="000000"/>
                </a:solidFill>
                <a:latin typeface="Telegraf Bold"/>
                <a:ea typeface="Telegraf Bold"/>
                <a:cs typeface="Telegraf Bold"/>
                <a:sym typeface="Telegraf Bold"/>
              </a:rPr>
              <a:t>Recommendation: </a:t>
            </a:r>
          </a:p>
          <a:p>
            <a:pPr algn="l">
              <a:lnSpc>
                <a:spcPts val="3079"/>
              </a:lnSpc>
              <a:spcBef>
                <a:spcPct val="0"/>
              </a:spcBef>
            </a:pPr>
            <a:r>
              <a:rPr lang="en-US" sz="2199">
                <a:solidFill>
                  <a:srgbClr val="000000"/>
                </a:solidFill>
                <a:latin typeface="Telegraf"/>
                <a:ea typeface="Telegraf"/>
                <a:cs typeface="Telegraf"/>
                <a:sym typeface="Telegraf"/>
              </a:rPr>
              <a:t>Conduct a detailed audit of the Detroit plant and implement process improvements and retraining to reduce rejected defects.</a:t>
            </a:r>
          </a:p>
          <a:p>
            <a:pPr algn="l">
              <a:lnSpc>
                <a:spcPts val="2100"/>
              </a:lnSpc>
              <a:spcBef>
                <a:spcPct val="0"/>
              </a:spcBef>
            </a:pPr>
            <a:endParaRPr lang="en-US" sz="2199">
              <a:solidFill>
                <a:srgbClr val="000000"/>
              </a:solidFill>
              <a:latin typeface="Telegraf"/>
              <a:ea typeface="Telegraf"/>
              <a:cs typeface="Telegraf"/>
              <a:sym typeface="Telegraf"/>
            </a:endParaRPr>
          </a:p>
        </p:txBody>
      </p:sp>
      <p:sp>
        <p:nvSpPr>
          <p:cNvPr id="7" name="TextBox 7"/>
          <p:cNvSpPr txBox="1"/>
          <p:nvPr/>
        </p:nvSpPr>
        <p:spPr>
          <a:xfrm>
            <a:off x="1028700" y="1060468"/>
            <a:ext cx="7875240" cy="920750"/>
          </a:xfrm>
          <a:prstGeom prst="rect">
            <a:avLst/>
          </a:prstGeom>
        </p:spPr>
        <p:txBody>
          <a:bodyPr lIns="0" tIns="0" rIns="0" bIns="0" rtlCol="0" anchor="t">
            <a:spAutoFit/>
          </a:bodyPr>
          <a:lstStyle/>
          <a:p>
            <a:pPr algn="ctr">
              <a:lnSpc>
                <a:spcPts val="7000"/>
              </a:lnSpc>
              <a:spcBef>
                <a:spcPct val="0"/>
              </a:spcBef>
            </a:pPr>
            <a:r>
              <a:rPr lang="en-US" sz="5000">
                <a:solidFill>
                  <a:srgbClr val="000000"/>
                </a:solidFill>
                <a:latin typeface="Telegraf"/>
                <a:ea typeface="Telegraf"/>
                <a:cs typeface="Telegraf"/>
                <a:sym typeface="Telegraf"/>
              </a:rPr>
              <a:t>EDA Questions &amp; Answers</a:t>
            </a:r>
          </a:p>
        </p:txBody>
      </p:sp>
      <p:sp>
        <p:nvSpPr>
          <p:cNvPr id="8" name="TextBox 8"/>
          <p:cNvSpPr txBox="1"/>
          <p:nvPr/>
        </p:nvSpPr>
        <p:spPr>
          <a:xfrm>
            <a:off x="1028700" y="9210675"/>
            <a:ext cx="2800980" cy="320040"/>
          </a:xfrm>
          <a:prstGeom prst="rect">
            <a:avLst/>
          </a:prstGeom>
        </p:spPr>
        <p:txBody>
          <a:bodyPr lIns="0" tIns="0" rIns="0" bIns="0" rtlCol="0" anchor="t">
            <a:spAutoFit/>
          </a:bodyPr>
          <a:lstStyle/>
          <a:p>
            <a:pPr marL="0" lvl="0" indent="0" algn="l">
              <a:lnSpc>
                <a:spcPts val="2340"/>
              </a:lnSpc>
              <a:spcBef>
                <a:spcPct val="0"/>
              </a:spcBef>
            </a:pPr>
            <a:r>
              <a:rPr lang="en-US" sz="1800">
                <a:solidFill>
                  <a:srgbClr val="000000"/>
                </a:solidFill>
                <a:latin typeface="Telegraf"/>
                <a:ea typeface="Telegraf"/>
                <a:cs typeface="Telegraf"/>
                <a:sym typeface="Telegraf"/>
              </a:rPr>
              <a:t>Back to </a:t>
            </a:r>
            <a:r>
              <a:rPr lang="en-US" sz="1800" b="1">
                <a:solidFill>
                  <a:srgbClr val="000000"/>
                </a:solidFill>
                <a:latin typeface="Telegraf Bold"/>
                <a:ea typeface="Telegraf Bold"/>
                <a:cs typeface="Telegraf Bold"/>
                <a:sym typeface="Telegraf Bold"/>
              </a:rPr>
              <a:t>Agenda</a:t>
            </a:r>
          </a:p>
        </p:txBody>
      </p:sp>
      <p:grpSp>
        <p:nvGrpSpPr>
          <p:cNvPr id="9" name="Group 9"/>
          <p:cNvGrpSpPr/>
          <p:nvPr/>
        </p:nvGrpSpPr>
        <p:grpSpPr>
          <a:xfrm>
            <a:off x="1028700" y="879722"/>
            <a:ext cx="3418750" cy="342671"/>
            <a:chOff x="0" y="0"/>
            <a:chExt cx="4558333" cy="456895"/>
          </a:xfrm>
        </p:grpSpPr>
        <p:sp>
          <p:nvSpPr>
            <p:cNvPr id="10" name="Freeform 10"/>
            <p:cNvSpPr/>
            <p:nvPr/>
          </p:nvSpPr>
          <p:spPr>
            <a:xfrm>
              <a:off x="0" y="0"/>
              <a:ext cx="443604" cy="456895"/>
            </a:xfrm>
            <a:custGeom>
              <a:avLst/>
              <a:gdLst/>
              <a:ahLst/>
              <a:cxnLst/>
              <a:rect l="l" t="t" r="r" b="b"/>
              <a:pathLst>
                <a:path w="443604" h="456895">
                  <a:moveTo>
                    <a:pt x="0" y="0"/>
                  </a:moveTo>
                  <a:lnTo>
                    <a:pt x="443604" y="0"/>
                  </a:lnTo>
                  <a:lnTo>
                    <a:pt x="443604" y="456895"/>
                  </a:lnTo>
                  <a:lnTo>
                    <a:pt x="0" y="4568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1"/>
            <p:cNvSpPr txBox="1"/>
            <p:nvPr/>
          </p:nvSpPr>
          <p:spPr>
            <a:xfrm>
              <a:off x="575536" y="79613"/>
              <a:ext cx="3982797" cy="263000"/>
            </a:xfrm>
            <a:prstGeom prst="rect">
              <a:avLst/>
            </a:prstGeom>
          </p:spPr>
          <p:txBody>
            <a:bodyPr lIns="0" tIns="0" rIns="0" bIns="0" rtlCol="0" anchor="t">
              <a:spAutoFit/>
            </a:bodyPr>
            <a:lstStyle/>
            <a:p>
              <a:pPr algn="l">
                <a:lnSpc>
                  <a:spcPts val="1551"/>
                </a:lnSpc>
                <a:spcBef>
                  <a:spcPct val="0"/>
                </a:spcBef>
              </a:pPr>
              <a:r>
                <a:rPr lang="en-US" sz="1108" b="1">
                  <a:solidFill>
                    <a:srgbClr val="000000"/>
                  </a:solidFill>
                  <a:latin typeface="Telegraf Bold"/>
                  <a:ea typeface="Telegraf Bold"/>
                  <a:cs typeface="Telegraf Bold"/>
                  <a:sym typeface="Telegraf Bold"/>
                </a:rPr>
                <a:t>Hesham Amr</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7B1919"/>
        </a:solidFill>
        <a:effectLst/>
      </p:bgPr>
    </p:bg>
    <p:spTree>
      <p:nvGrpSpPr>
        <p:cNvPr id="1" name=""/>
        <p:cNvGrpSpPr/>
        <p:nvPr/>
      </p:nvGrpSpPr>
      <p:grpSpPr>
        <a:xfrm>
          <a:off x="0" y="0"/>
          <a:ext cx="0" cy="0"/>
          <a:chOff x="0" y="0"/>
          <a:chExt cx="0" cy="0"/>
        </a:xfrm>
      </p:grpSpPr>
      <p:sp>
        <p:nvSpPr>
          <p:cNvPr id="2" name="Freeform 2"/>
          <p:cNvSpPr/>
          <p:nvPr/>
        </p:nvSpPr>
        <p:spPr>
          <a:xfrm rot="853692">
            <a:off x="-2092563" y="5494437"/>
            <a:ext cx="12348139" cy="10035669"/>
          </a:xfrm>
          <a:custGeom>
            <a:avLst/>
            <a:gdLst/>
            <a:ahLst/>
            <a:cxnLst/>
            <a:rect l="l" t="t" r="r" b="b"/>
            <a:pathLst>
              <a:path w="12348139" h="10035669">
                <a:moveTo>
                  <a:pt x="0" y="0"/>
                </a:moveTo>
                <a:lnTo>
                  <a:pt x="12348140" y="0"/>
                </a:lnTo>
                <a:lnTo>
                  <a:pt x="12348140" y="10035670"/>
                </a:lnTo>
                <a:lnTo>
                  <a:pt x="0" y="100356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587629" y="1743926"/>
            <a:ext cx="4052171" cy="95779"/>
          </a:xfrm>
          <a:custGeom>
            <a:avLst/>
            <a:gdLst/>
            <a:ahLst/>
            <a:cxnLst/>
            <a:rect l="l" t="t" r="r" b="b"/>
            <a:pathLst>
              <a:path w="4052171" h="95779">
                <a:moveTo>
                  <a:pt x="4052171" y="0"/>
                </a:moveTo>
                <a:lnTo>
                  <a:pt x="0" y="0"/>
                </a:lnTo>
                <a:lnTo>
                  <a:pt x="0" y="95779"/>
                </a:lnTo>
                <a:lnTo>
                  <a:pt x="4052171" y="95779"/>
                </a:lnTo>
                <a:lnTo>
                  <a:pt x="4052171"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956425" y="2254727"/>
            <a:ext cx="12375149" cy="6484915"/>
          </a:xfrm>
          <a:custGeom>
            <a:avLst/>
            <a:gdLst/>
            <a:ahLst/>
            <a:cxnLst/>
            <a:rect l="l" t="t" r="r" b="b"/>
            <a:pathLst>
              <a:path w="12375149" h="6484915">
                <a:moveTo>
                  <a:pt x="0" y="0"/>
                </a:moveTo>
                <a:lnTo>
                  <a:pt x="12375150" y="0"/>
                </a:lnTo>
                <a:lnTo>
                  <a:pt x="12375150" y="6484916"/>
                </a:lnTo>
                <a:lnTo>
                  <a:pt x="0" y="6484916"/>
                </a:lnTo>
                <a:lnTo>
                  <a:pt x="0" y="0"/>
                </a:lnTo>
                <a:close/>
              </a:path>
            </a:pathLst>
          </a:custGeom>
          <a:blipFill>
            <a:blip r:embed="rId6"/>
            <a:stretch>
              <a:fillRect t="-121" b="-121"/>
            </a:stretch>
          </a:blipFill>
        </p:spPr>
      </p:sp>
      <p:sp>
        <p:nvSpPr>
          <p:cNvPr id="5" name="TextBox 5"/>
          <p:cNvSpPr txBox="1"/>
          <p:nvPr/>
        </p:nvSpPr>
        <p:spPr>
          <a:xfrm>
            <a:off x="587629" y="704146"/>
            <a:ext cx="10251146" cy="920750"/>
          </a:xfrm>
          <a:prstGeom prst="rect">
            <a:avLst/>
          </a:prstGeom>
        </p:spPr>
        <p:txBody>
          <a:bodyPr lIns="0" tIns="0" rIns="0" bIns="0" rtlCol="0" anchor="t">
            <a:spAutoFit/>
          </a:bodyPr>
          <a:lstStyle/>
          <a:p>
            <a:pPr algn="l">
              <a:lnSpc>
                <a:spcPts val="7000"/>
              </a:lnSpc>
              <a:spcBef>
                <a:spcPct val="0"/>
              </a:spcBef>
            </a:pPr>
            <a:r>
              <a:rPr lang="en-US" sz="5000" b="1">
                <a:solidFill>
                  <a:srgbClr val="F4E7E7"/>
                </a:solidFill>
                <a:latin typeface="Telegraf Bold"/>
                <a:ea typeface="Telegraf Bold"/>
                <a:cs typeface="Telegraf Bold"/>
                <a:sym typeface="Telegraf Bold"/>
              </a:rPr>
              <a:t>Dashboards</a:t>
            </a:r>
          </a:p>
        </p:txBody>
      </p:sp>
      <p:grpSp>
        <p:nvGrpSpPr>
          <p:cNvPr id="6" name="Group 6"/>
          <p:cNvGrpSpPr/>
          <p:nvPr/>
        </p:nvGrpSpPr>
        <p:grpSpPr>
          <a:xfrm>
            <a:off x="587629" y="523400"/>
            <a:ext cx="3418750" cy="342671"/>
            <a:chOff x="0" y="0"/>
            <a:chExt cx="4558333" cy="456895"/>
          </a:xfrm>
        </p:grpSpPr>
        <p:sp>
          <p:nvSpPr>
            <p:cNvPr id="7" name="Freeform 7"/>
            <p:cNvSpPr/>
            <p:nvPr/>
          </p:nvSpPr>
          <p:spPr>
            <a:xfrm>
              <a:off x="0" y="0"/>
              <a:ext cx="443604" cy="456895"/>
            </a:xfrm>
            <a:custGeom>
              <a:avLst/>
              <a:gdLst/>
              <a:ahLst/>
              <a:cxnLst/>
              <a:rect l="l" t="t" r="r" b="b"/>
              <a:pathLst>
                <a:path w="443604" h="456895">
                  <a:moveTo>
                    <a:pt x="0" y="0"/>
                  </a:moveTo>
                  <a:lnTo>
                    <a:pt x="443604" y="0"/>
                  </a:lnTo>
                  <a:lnTo>
                    <a:pt x="443604" y="456895"/>
                  </a:lnTo>
                  <a:lnTo>
                    <a:pt x="0" y="45689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575536" y="79613"/>
              <a:ext cx="3982797" cy="254572"/>
            </a:xfrm>
            <a:prstGeom prst="rect">
              <a:avLst/>
            </a:prstGeom>
          </p:spPr>
          <p:txBody>
            <a:bodyPr lIns="0" tIns="0" rIns="0" bIns="0" rtlCol="0" anchor="t">
              <a:spAutoFit/>
            </a:bodyPr>
            <a:lstStyle/>
            <a:p>
              <a:pPr algn="l">
                <a:lnSpc>
                  <a:spcPts val="1551"/>
                </a:lnSpc>
                <a:spcBef>
                  <a:spcPct val="0"/>
                </a:spcBef>
              </a:pPr>
              <a:r>
                <a:rPr lang="en-US" sz="1108" b="1">
                  <a:solidFill>
                    <a:srgbClr val="F4E7E7"/>
                  </a:solidFill>
                  <a:latin typeface="Telegraf Bold"/>
                  <a:ea typeface="Telegraf Bold"/>
                  <a:cs typeface="Telegraf Bold"/>
                  <a:sym typeface="Telegraf Bold"/>
                </a:rPr>
                <a:t>Hesham Amr</a:t>
              </a:r>
            </a:p>
          </p:txBody>
        </p:sp>
      </p:grpSp>
      <p:sp>
        <p:nvSpPr>
          <p:cNvPr id="9" name="TextBox 9"/>
          <p:cNvSpPr txBox="1"/>
          <p:nvPr/>
        </p:nvSpPr>
        <p:spPr>
          <a:xfrm>
            <a:off x="1028700" y="9210675"/>
            <a:ext cx="2800980" cy="320040"/>
          </a:xfrm>
          <a:prstGeom prst="rect">
            <a:avLst/>
          </a:prstGeom>
        </p:spPr>
        <p:txBody>
          <a:bodyPr lIns="0" tIns="0" rIns="0" bIns="0" rtlCol="0" anchor="t">
            <a:spAutoFit/>
          </a:bodyPr>
          <a:lstStyle/>
          <a:p>
            <a:pPr marL="0" lvl="0" indent="0" algn="l">
              <a:lnSpc>
                <a:spcPts val="2340"/>
              </a:lnSpc>
              <a:spcBef>
                <a:spcPct val="0"/>
              </a:spcBef>
            </a:pPr>
            <a:r>
              <a:rPr lang="en-US" sz="1800">
                <a:solidFill>
                  <a:srgbClr val="F4E7E7"/>
                </a:solidFill>
                <a:latin typeface="Telegraf"/>
                <a:ea typeface="Telegraf"/>
                <a:cs typeface="Telegraf"/>
                <a:sym typeface="Telegraf"/>
              </a:rPr>
              <a:t>Back to </a:t>
            </a:r>
            <a:r>
              <a:rPr lang="en-US" sz="1800" b="1">
                <a:solidFill>
                  <a:srgbClr val="F4E7E7"/>
                </a:solidFill>
                <a:latin typeface="Telegraf Bold"/>
                <a:ea typeface="Telegraf Bold"/>
                <a:cs typeface="Telegraf Bold"/>
                <a:sym typeface="Telegraf Bold"/>
              </a:rPr>
              <a:t>Agenda</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7B1919"/>
        </a:solidFill>
        <a:effectLst/>
      </p:bgPr>
    </p:bg>
    <p:spTree>
      <p:nvGrpSpPr>
        <p:cNvPr id="1" name=""/>
        <p:cNvGrpSpPr/>
        <p:nvPr/>
      </p:nvGrpSpPr>
      <p:grpSpPr>
        <a:xfrm>
          <a:off x="0" y="0"/>
          <a:ext cx="0" cy="0"/>
          <a:chOff x="0" y="0"/>
          <a:chExt cx="0" cy="0"/>
        </a:xfrm>
      </p:grpSpPr>
      <p:sp>
        <p:nvSpPr>
          <p:cNvPr id="2" name="Freeform 2"/>
          <p:cNvSpPr/>
          <p:nvPr/>
        </p:nvSpPr>
        <p:spPr>
          <a:xfrm rot="853692">
            <a:off x="-2092563" y="5494437"/>
            <a:ext cx="12348139" cy="10035669"/>
          </a:xfrm>
          <a:custGeom>
            <a:avLst/>
            <a:gdLst/>
            <a:ahLst/>
            <a:cxnLst/>
            <a:rect l="l" t="t" r="r" b="b"/>
            <a:pathLst>
              <a:path w="12348139" h="10035669">
                <a:moveTo>
                  <a:pt x="0" y="0"/>
                </a:moveTo>
                <a:lnTo>
                  <a:pt x="12348140" y="0"/>
                </a:lnTo>
                <a:lnTo>
                  <a:pt x="12348140" y="10035670"/>
                </a:lnTo>
                <a:lnTo>
                  <a:pt x="0" y="100356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587629" y="1743926"/>
            <a:ext cx="4052171" cy="95779"/>
          </a:xfrm>
          <a:custGeom>
            <a:avLst/>
            <a:gdLst/>
            <a:ahLst/>
            <a:cxnLst/>
            <a:rect l="l" t="t" r="r" b="b"/>
            <a:pathLst>
              <a:path w="4052171" h="95779">
                <a:moveTo>
                  <a:pt x="4052171" y="0"/>
                </a:moveTo>
                <a:lnTo>
                  <a:pt x="0" y="0"/>
                </a:lnTo>
                <a:lnTo>
                  <a:pt x="0" y="95779"/>
                </a:lnTo>
                <a:lnTo>
                  <a:pt x="4052171" y="95779"/>
                </a:lnTo>
                <a:lnTo>
                  <a:pt x="4052171"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587629" y="704146"/>
            <a:ext cx="10251146" cy="920750"/>
          </a:xfrm>
          <a:prstGeom prst="rect">
            <a:avLst/>
          </a:prstGeom>
        </p:spPr>
        <p:txBody>
          <a:bodyPr lIns="0" tIns="0" rIns="0" bIns="0" rtlCol="0" anchor="t">
            <a:spAutoFit/>
          </a:bodyPr>
          <a:lstStyle/>
          <a:p>
            <a:pPr algn="l">
              <a:lnSpc>
                <a:spcPts val="7000"/>
              </a:lnSpc>
              <a:spcBef>
                <a:spcPct val="0"/>
              </a:spcBef>
            </a:pPr>
            <a:r>
              <a:rPr lang="en-US" sz="5000" b="1">
                <a:solidFill>
                  <a:srgbClr val="F4E7E7"/>
                </a:solidFill>
                <a:latin typeface="Telegraf Bold"/>
                <a:ea typeface="Telegraf Bold"/>
                <a:cs typeface="Telegraf Bold"/>
                <a:sym typeface="Telegraf Bold"/>
              </a:rPr>
              <a:t>Dashboards</a:t>
            </a:r>
          </a:p>
        </p:txBody>
      </p:sp>
      <p:grpSp>
        <p:nvGrpSpPr>
          <p:cNvPr id="5" name="Group 5"/>
          <p:cNvGrpSpPr/>
          <p:nvPr/>
        </p:nvGrpSpPr>
        <p:grpSpPr>
          <a:xfrm>
            <a:off x="587629" y="523400"/>
            <a:ext cx="3418750" cy="342671"/>
            <a:chOff x="0" y="0"/>
            <a:chExt cx="4558333" cy="456895"/>
          </a:xfrm>
        </p:grpSpPr>
        <p:sp>
          <p:nvSpPr>
            <p:cNvPr id="6" name="Freeform 6"/>
            <p:cNvSpPr/>
            <p:nvPr/>
          </p:nvSpPr>
          <p:spPr>
            <a:xfrm>
              <a:off x="0" y="0"/>
              <a:ext cx="443604" cy="456895"/>
            </a:xfrm>
            <a:custGeom>
              <a:avLst/>
              <a:gdLst/>
              <a:ahLst/>
              <a:cxnLst/>
              <a:rect l="l" t="t" r="r" b="b"/>
              <a:pathLst>
                <a:path w="443604" h="456895">
                  <a:moveTo>
                    <a:pt x="0" y="0"/>
                  </a:moveTo>
                  <a:lnTo>
                    <a:pt x="443604" y="0"/>
                  </a:lnTo>
                  <a:lnTo>
                    <a:pt x="443604" y="456895"/>
                  </a:lnTo>
                  <a:lnTo>
                    <a:pt x="0" y="4568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575536" y="79613"/>
              <a:ext cx="3982797" cy="254572"/>
            </a:xfrm>
            <a:prstGeom prst="rect">
              <a:avLst/>
            </a:prstGeom>
          </p:spPr>
          <p:txBody>
            <a:bodyPr lIns="0" tIns="0" rIns="0" bIns="0" rtlCol="0" anchor="t">
              <a:spAutoFit/>
            </a:bodyPr>
            <a:lstStyle/>
            <a:p>
              <a:pPr algn="l">
                <a:lnSpc>
                  <a:spcPts val="1551"/>
                </a:lnSpc>
                <a:spcBef>
                  <a:spcPct val="0"/>
                </a:spcBef>
              </a:pPr>
              <a:r>
                <a:rPr lang="en-US" sz="1108" b="1">
                  <a:solidFill>
                    <a:srgbClr val="F4E7E7"/>
                  </a:solidFill>
                  <a:latin typeface="Telegraf Bold"/>
                  <a:ea typeface="Telegraf Bold"/>
                  <a:cs typeface="Telegraf Bold"/>
                  <a:sym typeface="Telegraf Bold"/>
                </a:rPr>
                <a:t>Hesham Amr</a:t>
              </a:r>
            </a:p>
          </p:txBody>
        </p:sp>
      </p:grpSp>
      <p:sp>
        <p:nvSpPr>
          <p:cNvPr id="8" name="TextBox 8"/>
          <p:cNvSpPr txBox="1"/>
          <p:nvPr/>
        </p:nvSpPr>
        <p:spPr>
          <a:xfrm>
            <a:off x="1028700" y="9210675"/>
            <a:ext cx="2800980" cy="320040"/>
          </a:xfrm>
          <a:prstGeom prst="rect">
            <a:avLst/>
          </a:prstGeom>
        </p:spPr>
        <p:txBody>
          <a:bodyPr lIns="0" tIns="0" rIns="0" bIns="0" rtlCol="0" anchor="t">
            <a:spAutoFit/>
          </a:bodyPr>
          <a:lstStyle/>
          <a:p>
            <a:pPr marL="0" lvl="0" indent="0" algn="l">
              <a:lnSpc>
                <a:spcPts val="2340"/>
              </a:lnSpc>
              <a:spcBef>
                <a:spcPct val="0"/>
              </a:spcBef>
            </a:pPr>
            <a:r>
              <a:rPr lang="en-US" sz="1800">
                <a:solidFill>
                  <a:srgbClr val="F4E7E7"/>
                </a:solidFill>
                <a:latin typeface="Telegraf"/>
                <a:ea typeface="Telegraf"/>
                <a:cs typeface="Telegraf"/>
                <a:sym typeface="Telegraf"/>
              </a:rPr>
              <a:t>Back to </a:t>
            </a:r>
            <a:r>
              <a:rPr lang="en-US" sz="1800" b="1">
                <a:solidFill>
                  <a:srgbClr val="F4E7E7"/>
                </a:solidFill>
                <a:latin typeface="Telegraf Bold"/>
                <a:ea typeface="Telegraf Bold"/>
                <a:cs typeface="Telegraf Bold"/>
                <a:sym typeface="Telegraf Bold"/>
              </a:rPr>
              <a:t>Agenda</a:t>
            </a:r>
          </a:p>
        </p:txBody>
      </p:sp>
      <p:sp>
        <p:nvSpPr>
          <p:cNvPr id="9" name="Freeform 9"/>
          <p:cNvSpPr/>
          <p:nvPr/>
        </p:nvSpPr>
        <p:spPr>
          <a:xfrm>
            <a:off x="2720076" y="2162095"/>
            <a:ext cx="12847847" cy="6559006"/>
          </a:xfrm>
          <a:custGeom>
            <a:avLst/>
            <a:gdLst/>
            <a:ahLst/>
            <a:cxnLst/>
            <a:rect l="l" t="t" r="r" b="b"/>
            <a:pathLst>
              <a:path w="12847847" h="6559006">
                <a:moveTo>
                  <a:pt x="0" y="0"/>
                </a:moveTo>
                <a:lnTo>
                  <a:pt x="12847848" y="0"/>
                </a:lnTo>
                <a:lnTo>
                  <a:pt x="12847848" y="6559006"/>
                </a:lnTo>
                <a:lnTo>
                  <a:pt x="0" y="6559006"/>
                </a:lnTo>
                <a:lnTo>
                  <a:pt x="0" y="0"/>
                </a:lnTo>
                <a:close/>
              </a:path>
            </a:pathLst>
          </a:custGeom>
          <a:blipFill>
            <a:blip r:embed="rId8"/>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sp>
        <p:nvSpPr>
          <p:cNvPr id="3" name="TextBox 3"/>
          <p:cNvSpPr txBox="1"/>
          <p:nvPr/>
        </p:nvSpPr>
        <p:spPr>
          <a:xfrm>
            <a:off x="1028700" y="2563017"/>
            <a:ext cx="6690444" cy="4103370"/>
          </a:xfrm>
          <a:prstGeom prst="rect">
            <a:avLst/>
          </a:prstGeom>
        </p:spPr>
        <p:txBody>
          <a:bodyPr lIns="0" tIns="0" rIns="0" bIns="0" rtlCol="0" anchor="t">
            <a:spAutoFit/>
          </a:bodyPr>
          <a:lstStyle/>
          <a:p>
            <a:pPr algn="l">
              <a:lnSpc>
                <a:spcPts val="7800"/>
              </a:lnSpc>
            </a:pPr>
            <a:r>
              <a:rPr lang="en-US" sz="7800">
                <a:solidFill>
                  <a:srgbClr val="F4E7E7"/>
                </a:solidFill>
                <a:latin typeface="Telegraf"/>
                <a:ea typeface="Telegraf"/>
                <a:cs typeface="Telegraf"/>
                <a:sym typeface="Telegraf"/>
              </a:rPr>
              <a:t>Limitations and </a:t>
            </a:r>
          </a:p>
          <a:p>
            <a:pPr algn="l">
              <a:lnSpc>
                <a:spcPts val="7800"/>
              </a:lnSpc>
            </a:pPr>
            <a:r>
              <a:rPr lang="en-US" sz="7800">
                <a:solidFill>
                  <a:srgbClr val="F4E7E7"/>
                </a:solidFill>
                <a:latin typeface="Telegraf"/>
                <a:ea typeface="Telegraf"/>
                <a:cs typeface="Telegraf"/>
                <a:sym typeface="Telegraf"/>
              </a:rPr>
              <a:t>Future Work</a:t>
            </a:r>
          </a:p>
          <a:p>
            <a:pPr algn="l">
              <a:lnSpc>
                <a:spcPts val="7800"/>
              </a:lnSpc>
            </a:pPr>
            <a:endParaRPr lang="en-US" sz="7800">
              <a:solidFill>
                <a:srgbClr val="F4E7E7"/>
              </a:solidFill>
              <a:latin typeface="Telegraf"/>
              <a:ea typeface="Telegraf"/>
              <a:cs typeface="Telegraf"/>
              <a:sym typeface="Telegraf"/>
            </a:endParaRPr>
          </a:p>
        </p:txBody>
      </p:sp>
      <p:sp>
        <p:nvSpPr>
          <p:cNvPr id="4" name="Freeform 4"/>
          <p:cNvSpPr/>
          <p:nvPr/>
        </p:nvSpPr>
        <p:spPr>
          <a:xfrm flipH="1">
            <a:off x="1028700" y="5804708"/>
            <a:ext cx="4123437" cy="97463"/>
          </a:xfrm>
          <a:custGeom>
            <a:avLst/>
            <a:gdLst/>
            <a:ahLst/>
            <a:cxnLst/>
            <a:rect l="l" t="t" r="r" b="b"/>
            <a:pathLst>
              <a:path w="4123437" h="97463">
                <a:moveTo>
                  <a:pt x="4123437" y="0"/>
                </a:moveTo>
                <a:lnTo>
                  <a:pt x="0" y="0"/>
                </a:lnTo>
                <a:lnTo>
                  <a:pt x="0" y="97463"/>
                </a:lnTo>
                <a:lnTo>
                  <a:pt x="4123437" y="97463"/>
                </a:lnTo>
                <a:lnTo>
                  <a:pt x="4123437" y="0"/>
                </a:lnTo>
                <a:close/>
              </a:path>
            </a:pathLst>
          </a:custGeom>
          <a:blipFill>
            <a:blip r:embed="rId3">
              <a:extLst>
                <a:ext uri="{96DAC541-7B7A-43D3-8B79-37D633B846F1}">
                  <asvg:svgBlip xmlns:asvg="http://schemas.microsoft.com/office/drawing/2016/SVG/main" r:embed="rId4"/>
                </a:ext>
              </a:extLst>
            </a:blip>
            <a:stretch>
              <a:fillRect/>
            </a:stretch>
          </a:blipFill>
        </p:spPr>
      </p:sp>
      <p:graphicFrame>
        <p:nvGraphicFramePr>
          <p:cNvPr id="5" name="Table 5"/>
          <p:cNvGraphicFramePr>
            <a:graphicFrameLocks noGrp="1"/>
          </p:cNvGraphicFramePr>
          <p:nvPr>
            <p:extLst>
              <p:ext uri="{D42A27DB-BD31-4B8C-83A1-F6EECF244321}">
                <p14:modId xmlns:p14="http://schemas.microsoft.com/office/powerpoint/2010/main" val="2336077669"/>
              </p:ext>
            </p:extLst>
          </p:nvPr>
        </p:nvGraphicFramePr>
        <p:xfrm>
          <a:off x="8676795" y="2893313"/>
          <a:ext cx="8582505" cy="4344328"/>
        </p:xfrm>
        <a:graphic>
          <a:graphicData uri="http://schemas.openxmlformats.org/drawingml/2006/table">
            <a:tbl>
              <a:tblPr/>
              <a:tblGrid>
                <a:gridCol w="8582505">
                  <a:extLst>
                    <a:ext uri="{9D8B030D-6E8A-4147-A177-3AD203B41FA5}">
                      <a16:colId xmlns:a16="http://schemas.microsoft.com/office/drawing/2014/main" val="20000"/>
                    </a:ext>
                  </a:extLst>
                </a:gridCol>
              </a:tblGrid>
              <a:tr h="1649959">
                <a:tc>
                  <a:txBody>
                    <a:bodyPr/>
                    <a:lstStyle/>
                    <a:p>
                      <a:pPr algn="l">
                        <a:lnSpc>
                          <a:spcPts val="3079"/>
                        </a:lnSpc>
                        <a:defRPr/>
                      </a:pPr>
                      <a:r>
                        <a:rPr lang="en-US" sz="2199" b="1">
                          <a:solidFill>
                            <a:srgbClr val="F4E7E7"/>
                          </a:solidFill>
                          <a:latin typeface="Telegraf Bold"/>
                          <a:ea typeface="Telegraf Bold"/>
                          <a:cs typeface="Telegraf Bold"/>
                          <a:sym typeface="Telegraf Bold"/>
                        </a:rPr>
                        <a:t>Limitations: </a:t>
                      </a:r>
                      <a:r>
                        <a:rPr lang="en-US" sz="2199">
                          <a:solidFill>
                            <a:srgbClr val="F4E7E7"/>
                          </a:solidFill>
                          <a:latin typeface="Telegraf"/>
                          <a:ea typeface="Telegraf"/>
                          <a:cs typeface="Telegraf"/>
                          <a:sym typeface="Telegraf"/>
                        </a:rPr>
                        <a:t>The analysis relies on available defect data, and potential external factors like supply chain disruptions or operator errors may not be fully captured.</a:t>
                      </a:r>
                      <a:endParaRPr lang="en-US" sz="1100"/>
                    </a:p>
                    <a:p>
                      <a:pPr algn="l">
                        <a:lnSpc>
                          <a:spcPts val="3079"/>
                        </a:lnSpc>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AD2727"/>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031453">
                <a:tc>
                  <a:txBody>
                    <a:bodyPr/>
                    <a:lstStyle/>
                    <a:p>
                      <a:pPr algn="l">
                        <a:lnSpc>
                          <a:spcPts val="3079"/>
                        </a:lnSpc>
                        <a:defRPr/>
                      </a:pPr>
                      <a:r>
                        <a:rPr lang="en-US" sz="2199" b="1" dirty="0">
                          <a:solidFill>
                            <a:srgbClr val="F4E7E7"/>
                          </a:solidFill>
                          <a:latin typeface="Telegraf Bold"/>
                          <a:ea typeface="Telegraf Bold"/>
                          <a:cs typeface="Telegraf Bold"/>
                          <a:sym typeface="Telegraf Bold"/>
                        </a:rPr>
                        <a:t>Future Work: </a:t>
                      </a:r>
                      <a:r>
                        <a:rPr lang="en-US" sz="2199" dirty="0">
                          <a:solidFill>
                            <a:srgbClr val="F4E7E7"/>
                          </a:solidFill>
                          <a:latin typeface="Telegraf"/>
                          <a:ea typeface="Telegraf"/>
                          <a:cs typeface="Telegraf"/>
                          <a:sym typeface="Telegraf"/>
                        </a:rPr>
                        <a:t>Future studies can focus on correlating these defect trends with external factors such as supply chain reliability or seasonality to uncover deeper insights. More granular analysis at the vendor or machine level could also be conducted, And creating ai models to predict defects rates and fix any future issues.</a:t>
                      </a:r>
                      <a:endParaRPr lang="en-US" sz="1100" dirty="0"/>
                    </a:p>
                    <a:p>
                      <a:pPr algn="l">
                        <a:lnSpc>
                          <a:spcPts val="3079"/>
                        </a:lnSpc>
                      </a:pPr>
                      <a:endParaRPr lang="en-US" sz="1100" dirty="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6" name="AutoShape 6"/>
          <p:cNvSpPr/>
          <p:nvPr/>
        </p:nvSpPr>
        <p:spPr>
          <a:xfrm>
            <a:off x="8676795" y="2917125"/>
            <a:ext cx="554581" cy="0"/>
          </a:xfrm>
          <a:prstGeom prst="line">
            <a:avLst/>
          </a:prstGeom>
          <a:ln w="47625" cap="rnd">
            <a:solidFill>
              <a:srgbClr val="F44747"/>
            </a:solidFill>
            <a:prstDash val="solid"/>
            <a:headEnd type="none" w="sm" len="sm"/>
            <a:tailEnd type="none" w="sm" len="sm"/>
          </a:ln>
        </p:spPr>
      </p:sp>
      <p:sp>
        <p:nvSpPr>
          <p:cNvPr id="7" name="AutoShape 7"/>
          <p:cNvSpPr/>
          <p:nvPr/>
        </p:nvSpPr>
        <p:spPr>
          <a:xfrm>
            <a:off x="8676795" y="4542953"/>
            <a:ext cx="554581" cy="0"/>
          </a:xfrm>
          <a:prstGeom prst="line">
            <a:avLst/>
          </a:prstGeom>
          <a:ln w="47625" cap="rnd">
            <a:solidFill>
              <a:srgbClr val="F44747"/>
            </a:solidFill>
            <a:prstDash val="solid"/>
            <a:headEnd type="none" w="sm" len="sm"/>
            <a:tailEnd type="none" w="sm" len="sm"/>
          </a:ln>
        </p:spPr>
      </p:sp>
      <p:sp>
        <p:nvSpPr>
          <p:cNvPr id="8" name="Freeform 8"/>
          <p:cNvSpPr/>
          <p:nvPr/>
        </p:nvSpPr>
        <p:spPr>
          <a:xfrm rot="-990888" flipV="1">
            <a:off x="507868" y="-1653295"/>
            <a:ext cx="10372410" cy="3752926"/>
          </a:xfrm>
          <a:custGeom>
            <a:avLst/>
            <a:gdLst/>
            <a:ahLst/>
            <a:cxnLst/>
            <a:rect l="l" t="t" r="r" b="b"/>
            <a:pathLst>
              <a:path w="10372410" h="3752926">
                <a:moveTo>
                  <a:pt x="0" y="3752926"/>
                </a:moveTo>
                <a:lnTo>
                  <a:pt x="10372409" y="3752926"/>
                </a:lnTo>
                <a:lnTo>
                  <a:pt x="10372409" y="0"/>
                </a:lnTo>
                <a:lnTo>
                  <a:pt x="0" y="0"/>
                </a:lnTo>
                <a:lnTo>
                  <a:pt x="0" y="3752926"/>
                </a:lnTo>
                <a:close/>
              </a:path>
            </a:pathLst>
          </a:custGeom>
          <a:blipFill>
            <a:blip r:embed="rId5">
              <a:alphaModFix amt="75000"/>
              <a:extLst>
                <a:ext uri="{96DAC541-7B7A-43D3-8B79-37D633B846F1}">
                  <asvg:svgBlip xmlns:asvg="http://schemas.microsoft.com/office/drawing/2016/SVG/main" r:embed="rId6"/>
                </a:ext>
              </a:extLst>
            </a:blip>
            <a:stretch>
              <a:fillRect/>
            </a:stretch>
          </a:blipFill>
        </p:spPr>
      </p:sp>
      <p:sp>
        <p:nvSpPr>
          <p:cNvPr id="9" name="Freeform 9"/>
          <p:cNvSpPr/>
          <p:nvPr/>
        </p:nvSpPr>
        <p:spPr>
          <a:xfrm rot="9955175" flipV="1">
            <a:off x="1734305" y="8697504"/>
            <a:ext cx="8786158" cy="3178992"/>
          </a:xfrm>
          <a:custGeom>
            <a:avLst/>
            <a:gdLst/>
            <a:ahLst/>
            <a:cxnLst/>
            <a:rect l="l" t="t" r="r" b="b"/>
            <a:pathLst>
              <a:path w="8786158" h="3178992">
                <a:moveTo>
                  <a:pt x="0" y="3178992"/>
                </a:moveTo>
                <a:lnTo>
                  <a:pt x="8786158" y="3178992"/>
                </a:lnTo>
                <a:lnTo>
                  <a:pt x="8786158" y="0"/>
                </a:lnTo>
                <a:lnTo>
                  <a:pt x="0" y="0"/>
                </a:lnTo>
                <a:lnTo>
                  <a:pt x="0" y="3178992"/>
                </a:lnTo>
                <a:close/>
              </a:path>
            </a:pathLst>
          </a:custGeom>
          <a:blipFill>
            <a:blip r:embed="rId7">
              <a:alphaModFix amt="61000"/>
              <a:extLst>
                <a:ext uri="{96DAC541-7B7A-43D3-8B79-37D633B846F1}">
                  <asvg:svgBlip xmlns:asvg="http://schemas.microsoft.com/office/drawing/2016/SVG/main" r:embed="rId8"/>
                </a:ext>
              </a:extLst>
            </a:blip>
            <a:stretch>
              <a:fillRect/>
            </a:stretch>
          </a:blipFill>
        </p:spPr>
      </p:sp>
      <p:sp>
        <p:nvSpPr>
          <p:cNvPr id="10" name="Freeform 10"/>
          <p:cNvSpPr/>
          <p:nvPr/>
        </p:nvSpPr>
        <p:spPr>
          <a:xfrm>
            <a:off x="1028700" y="1609643"/>
            <a:ext cx="531331" cy="547251"/>
          </a:xfrm>
          <a:custGeom>
            <a:avLst/>
            <a:gdLst/>
            <a:ahLst/>
            <a:cxnLst/>
            <a:rect l="l" t="t" r="r" b="b"/>
            <a:pathLst>
              <a:path w="531331" h="547251">
                <a:moveTo>
                  <a:pt x="0" y="0"/>
                </a:moveTo>
                <a:lnTo>
                  <a:pt x="531331" y="0"/>
                </a:lnTo>
                <a:lnTo>
                  <a:pt x="531331" y="547250"/>
                </a:lnTo>
                <a:lnTo>
                  <a:pt x="0" y="54725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TextBox 11"/>
          <p:cNvSpPr txBox="1"/>
          <p:nvPr/>
        </p:nvSpPr>
        <p:spPr>
          <a:xfrm>
            <a:off x="1718054" y="1693485"/>
            <a:ext cx="4770436" cy="322416"/>
          </a:xfrm>
          <a:prstGeom prst="rect">
            <a:avLst/>
          </a:prstGeom>
        </p:spPr>
        <p:txBody>
          <a:bodyPr lIns="0" tIns="0" rIns="0" bIns="0" rtlCol="0" anchor="t">
            <a:spAutoFit/>
          </a:bodyPr>
          <a:lstStyle/>
          <a:p>
            <a:pPr algn="l">
              <a:lnSpc>
                <a:spcPts val="2477"/>
              </a:lnSpc>
              <a:spcBef>
                <a:spcPct val="0"/>
              </a:spcBef>
            </a:pPr>
            <a:r>
              <a:rPr lang="en-US" sz="1769" b="1">
                <a:solidFill>
                  <a:srgbClr val="F4E7E7"/>
                </a:solidFill>
                <a:latin typeface="Telegraf Bold"/>
                <a:ea typeface="Telegraf Bold"/>
                <a:cs typeface="Telegraf Bold"/>
                <a:sym typeface="Telegraf Bold"/>
              </a:rPr>
              <a:t>Hesham Amr</a:t>
            </a:r>
          </a:p>
        </p:txBody>
      </p:sp>
      <p:sp>
        <p:nvSpPr>
          <p:cNvPr id="12" name="TextBox 12"/>
          <p:cNvSpPr txBox="1"/>
          <p:nvPr/>
        </p:nvSpPr>
        <p:spPr>
          <a:xfrm>
            <a:off x="1028700" y="9210675"/>
            <a:ext cx="2800980" cy="320040"/>
          </a:xfrm>
          <a:prstGeom prst="rect">
            <a:avLst/>
          </a:prstGeom>
        </p:spPr>
        <p:txBody>
          <a:bodyPr lIns="0" tIns="0" rIns="0" bIns="0" rtlCol="0" anchor="t">
            <a:spAutoFit/>
          </a:bodyPr>
          <a:lstStyle/>
          <a:p>
            <a:pPr marL="0" lvl="0" indent="0" algn="l">
              <a:lnSpc>
                <a:spcPts val="2340"/>
              </a:lnSpc>
              <a:spcBef>
                <a:spcPct val="0"/>
              </a:spcBef>
            </a:pPr>
            <a:r>
              <a:rPr lang="en-US" sz="1800">
                <a:solidFill>
                  <a:srgbClr val="F4E7E7"/>
                </a:solidFill>
                <a:latin typeface="Telegraf"/>
                <a:ea typeface="Telegraf"/>
                <a:cs typeface="Telegraf"/>
                <a:sym typeface="Telegraf"/>
              </a:rPr>
              <a:t>Back to </a:t>
            </a:r>
            <a:r>
              <a:rPr lang="en-US" sz="1800" b="1">
                <a:solidFill>
                  <a:srgbClr val="F4E7E7"/>
                </a:solidFill>
                <a:latin typeface="Telegraf Bold"/>
                <a:ea typeface="Telegraf Bold"/>
                <a:cs typeface="Telegraf Bold"/>
                <a:sym typeface="Telegraf Bold"/>
              </a:rPr>
              <a:t>Agenda</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7B1919"/>
        </a:solidFill>
        <a:effectLst/>
      </p:bgPr>
    </p:bg>
    <p:spTree>
      <p:nvGrpSpPr>
        <p:cNvPr id="1" name=""/>
        <p:cNvGrpSpPr/>
        <p:nvPr/>
      </p:nvGrpSpPr>
      <p:grpSpPr>
        <a:xfrm>
          <a:off x="0" y="0"/>
          <a:ext cx="0" cy="0"/>
          <a:chOff x="0" y="0"/>
          <a:chExt cx="0" cy="0"/>
        </a:xfrm>
      </p:grpSpPr>
      <p:sp>
        <p:nvSpPr>
          <p:cNvPr id="2" name="Freeform 2"/>
          <p:cNvSpPr/>
          <p:nvPr/>
        </p:nvSpPr>
        <p:spPr>
          <a:xfrm rot="682891">
            <a:off x="8032223" y="-4556882"/>
            <a:ext cx="12733730" cy="7593934"/>
          </a:xfrm>
          <a:custGeom>
            <a:avLst/>
            <a:gdLst/>
            <a:ahLst/>
            <a:cxnLst/>
            <a:rect l="l" t="t" r="r" b="b"/>
            <a:pathLst>
              <a:path w="12733730" h="7593934">
                <a:moveTo>
                  <a:pt x="0" y="0"/>
                </a:moveTo>
                <a:lnTo>
                  <a:pt x="12733730" y="0"/>
                </a:lnTo>
                <a:lnTo>
                  <a:pt x="12733730" y="7593933"/>
                </a:lnTo>
                <a:lnTo>
                  <a:pt x="0" y="75939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928762" y="1550789"/>
            <a:ext cx="11079084" cy="1304925"/>
          </a:xfrm>
          <a:prstGeom prst="rect">
            <a:avLst/>
          </a:prstGeom>
        </p:spPr>
        <p:txBody>
          <a:bodyPr lIns="0" tIns="0" rIns="0" bIns="0" rtlCol="0" anchor="t">
            <a:spAutoFit/>
          </a:bodyPr>
          <a:lstStyle/>
          <a:p>
            <a:pPr algn="l">
              <a:lnSpc>
                <a:spcPts val="9000"/>
              </a:lnSpc>
            </a:pPr>
            <a:r>
              <a:rPr lang="en-US" sz="9000">
                <a:solidFill>
                  <a:srgbClr val="F4E7E7"/>
                </a:solidFill>
                <a:latin typeface="Telegraf"/>
                <a:ea typeface="Telegraf"/>
                <a:cs typeface="Telegraf"/>
                <a:sym typeface="Telegraf"/>
              </a:rPr>
              <a:t>Conclusion</a:t>
            </a:r>
          </a:p>
        </p:txBody>
      </p:sp>
      <p:sp>
        <p:nvSpPr>
          <p:cNvPr id="4" name="Freeform 4"/>
          <p:cNvSpPr/>
          <p:nvPr/>
        </p:nvSpPr>
        <p:spPr>
          <a:xfrm flipH="1">
            <a:off x="928762" y="2939226"/>
            <a:ext cx="4123437" cy="97463"/>
          </a:xfrm>
          <a:custGeom>
            <a:avLst/>
            <a:gdLst/>
            <a:ahLst/>
            <a:cxnLst/>
            <a:rect l="l" t="t" r="r" b="b"/>
            <a:pathLst>
              <a:path w="4123437" h="97463">
                <a:moveTo>
                  <a:pt x="4123437" y="0"/>
                </a:moveTo>
                <a:lnTo>
                  <a:pt x="0" y="0"/>
                </a:lnTo>
                <a:lnTo>
                  <a:pt x="0" y="97463"/>
                </a:lnTo>
                <a:lnTo>
                  <a:pt x="4123437" y="97463"/>
                </a:lnTo>
                <a:lnTo>
                  <a:pt x="4123437"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1028700" y="755075"/>
            <a:ext cx="5459791" cy="547251"/>
            <a:chOff x="0" y="0"/>
            <a:chExt cx="7279721" cy="729668"/>
          </a:xfrm>
        </p:grpSpPr>
        <p:sp>
          <p:nvSpPr>
            <p:cNvPr id="6" name="Freeform 6"/>
            <p:cNvSpPr/>
            <p:nvPr/>
          </p:nvSpPr>
          <p:spPr>
            <a:xfrm>
              <a:off x="0" y="0"/>
              <a:ext cx="708441" cy="729668"/>
            </a:xfrm>
            <a:custGeom>
              <a:avLst/>
              <a:gdLst/>
              <a:ahLst/>
              <a:cxnLst/>
              <a:rect l="l" t="t" r="r" b="b"/>
              <a:pathLst>
                <a:path w="708441" h="729668">
                  <a:moveTo>
                    <a:pt x="0" y="0"/>
                  </a:moveTo>
                  <a:lnTo>
                    <a:pt x="708441" y="0"/>
                  </a:lnTo>
                  <a:lnTo>
                    <a:pt x="708441" y="729668"/>
                  </a:lnTo>
                  <a:lnTo>
                    <a:pt x="0" y="7296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919139" y="130840"/>
              <a:ext cx="6360582" cy="410839"/>
            </a:xfrm>
            <a:prstGeom prst="rect">
              <a:avLst/>
            </a:prstGeom>
          </p:spPr>
          <p:txBody>
            <a:bodyPr lIns="0" tIns="0" rIns="0" bIns="0" rtlCol="0" anchor="t">
              <a:spAutoFit/>
            </a:bodyPr>
            <a:lstStyle/>
            <a:p>
              <a:pPr algn="l">
                <a:lnSpc>
                  <a:spcPts val="2477"/>
                </a:lnSpc>
                <a:spcBef>
                  <a:spcPct val="0"/>
                </a:spcBef>
              </a:pPr>
              <a:r>
                <a:rPr lang="en-US" sz="1769" b="1">
                  <a:solidFill>
                    <a:srgbClr val="F4E7E7"/>
                  </a:solidFill>
                  <a:latin typeface="Telegraf Bold"/>
                  <a:ea typeface="Telegraf Bold"/>
                  <a:cs typeface="Telegraf Bold"/>
                  <a:sym typeface="Telegraf Bold"/>
                </a:rPr>
                <a:t>Hesham Amr</a:t>
              </a:r>
            </a:p>
          </p:txBody>
        </p:sp>
      </p:grpSp>
      <p:sp>
        <p:nvSpPr>
          <p:cNvPr id="8" name="TextBox 8"/>
          <p:cNvSpPr txBox="1"/>
          <p:nvPr/>
        </p:nvSpPr>
        <p:spPr>
          <a:xfrm>
            <a:off x="1028700" y="9210675"/>
            <a:ext cx="2800980" cy="320040"/>
          </a:xfrm>
          <a:prstGeom prst="rect">
            <a:avLst/>
          </a:prstGeom>
        </p:spPr>
        <p:txBody>
          <a:bodyPr lIns="0" tIns="0" rIns="0" bIns="0" rtlCol="0" anchor="t">
            <a:spAutoFit/>
          </a:bodyPr>
          <a:lstStyle/>
          <a:p>
            <a:pPr marL="0" lvl="0" indent="0" algn="l">
              <a:lnSpc>
                <a:spcPts val="2340"/>
              </a:lnSpc>
              <a:spcBef>
                <a:spcPct val="0"/>
              </a:spcBef>
            </a:pPr>
            <a:r>
              <a:rPr lang="en-US" sz="1800">
                <a:solidFill>
                  <a:srgbClr val="F4E7E7"/>
                </a:solidFill>
                <a:latin typeface="Telegraf"/>
                <a:ea typeface="Telegraf"/>
                <a:cs typeface="Telegraf"/>
                <a:sym typeface="Telegraf"/>
              </a:rPr>
              <a:t>Back to </a:t>
            </a:r>
            <a:r>
              <a:rPr lang="en-US" sz="1800" b="1">
                <a:solidFill>
                  <a:srgbClr val="F4E7E7"/>
                </a:solidFill>
                <a:latin typeface="Telegraf Bold"/>
                <a:ea typeface="Telegraf Bold"/>
                <a:cs typeface="Telegraf Bold"/>
                <a:sym typeface="Telegraf Bold"/>
              </a:rPr>
              <a:t>Agenda</a:t>
            </a:r>
          </a:p>
        </p:txBody>
      </p:sp>
      <p:sp>
        <p:nvSpPr>
          <p:cNvPr id="9" name="TextBox 9"/>
          <p:cNvSpPr txBox="1"/>
          <p:nvPr/>
        </p:nvSpPr>
        <p:spPr>
          <a:xfrm>
            <a:off x="1028700" y="3621531"/>
            <a:ext cx="15521904" cy="3197225"/>
          </a:xfrm>
          <a:prstGeom prst="rect">
            <a:avLst/>
          </a:prstGeom>
        </p:spPr>
        <p:txBody>
          <a:bodyPr lIns="0" tIns="0" rIns="0" bIns="0" rtlCol="0" anchor="t">
            <a:spAutoFit/>
          </a:bodyPr>
          <a:lstStyle/>
          <a:p>
            <a:pPr marL="431801" lvl="1" indent="-215900" algn="l">
              <a:lnSpc>
                <a:spcPts val="2800"/>
              </a:lnSpc>
              <a:buFont typeface="Arial"/>
              <a:buChar char="•"/>
            </a:pPr>
            <a:r>
              <a:rPr lang="en-US" sz="2000">
                <a:solidFill>
                  <a:srgbClr val="F4E7E7"/>
                </a:solidFill>
                <a:latin typeface="Telegraf"/>
                <a:ea typeface="Telegraf"/>
                <a:cs typeface="Telegraf"/>
                <a:sym typeface="Telegraf"/>
              </a:rPr>
              <a:t>Raw materials and film have the highest defect rates.</a:t>
            </a:r>
          </a:p>
          <a:p>
            <a:pPr algn="l">
              <a:lnSpc>
                <a:spcPts val="2800"/>
              </a:lnSpc>
            </a:pPr>
            <a:endParaRPr lang="en-US" sz="2000">
              <a:solidFill>
                <a:srgbClr val="F4E7E7"/>
              </a:solidFill>
              <a:latin typeface="Telegraf"/>
              <a:ea typeface="Telegraf"/>
              <a:cs typeface="Telegraf"/>
              <a:sym typeface="Telegraf"/>
            </a:endParaRPr>
          </a:p>
          <a:p>
            <a:pPr marL="431801" lvl="1" indent="-215900" algn="l">
              <a:lnSpc>
                <a:spcPts val="2800"/>
              </a:lnSpc>
              <a:buFont typeface="Arial"/>
              <a:buChar char="•"/>
            </a:pPr>
            <a:r>
              <a:rPr lang="en-US" sz="2000">
                <a:solidFill>
                  <a:srgbClr val="F4E7E7"/>
                </a:solidFill>
                <a:latin typeface="Telegraf"/>
                <a:ea typeface="Telegraf"/>
                <a:cs typeface="Telegraf"/>
                <a:sym typeface="Telegraf"/>
              </a:rPr>
              <a:t>Vendors like Solholdings and Dentocity contribute significantly to downtime.</a:t>
            </a:r>
          </a:p>
          <a:p>
            <a:pPr algn="l">
              <a:lnSpc>
                <a:spcPts val="2800"/>
              </a:lnSpc>
            </a:pPr>
            <a:endParaRPr lang="en-US" sz="2000">
              <a:solidFill>
                <a:srgbClr val="F4E7E7"/>
              </a:solidFill>
              <a:latin typeface="Telegraf"/>
              <a:ea typeface="Telegraf"/>
              <a:cs typeface="Telegraf"/>
              <a:sym typeface="Telegraf"/>
            </a:endParaRPr>
          </a:p>
          <a:p>
            <a:pPr marL="431801" lvl="1" indent="-215900" algn="l">
              <a:lnSpc>
                <a:spcPts val="2800"/>
              </a:lnSpc>
              <a:buFont typeface="Arial"/>
              <a:buChar char="•"/>
            </a:pPr>
            <a:r>
              <a:rPr lang="en-US" sz="2000">
                <a:solidFill>
                  <a:srgbClr val="F4E7E7"/>
                </a:solidFill>
                <a:latin typeface="Telegraf"/>
                <a:ea typeface="Telegraf"/>
                <a:cs typeface="Telegraf"/>
                <a:sym typeface="Telegraf"/>
              </a:rPr>
              <a:t>Detroit and Springfield plants show notable operational inefficiencies.</a:t>
            </a:r>
          </a:p>
          <a:p>
            <a:pPr algn="l">
              <a:lnSpc>
                <a:spcPts val="2800"/>
              </a:lnSpc>
            </a:pPr>
            <a:endParaRPr lang="en-US" sz="2000">
              <a:solidFill>
                <a:srgbClr val="F4E7E7"/>
              </a:solidFill>
              <a:latin typeface="Telegraf"/>
              <a:ea typeface="Telegraf"/>
              <a:cs typeface="Telegraf"/>
              <a:sym typeface="Telegraf"/>
            </a:endParaRPr>
          </a:p>
          <a:p>
            <a:pPr marL="431801" lvl="1" indent="-215900" algn="l">
              <a:lnSpc>
                <a:spcPts val="2800"/>
              </a:lnSpc>
              <a:buFont typeface="Arial"/>
              <a:buChar char="•"/>
            </a:pPr>
            <a:r>
              <a:rPr lang="en-US" sz="2000">
                <a:solidFill>
                  <a:srgbClr val="F4E7E7"/>
                </a:solidFill>
                <a:latin typeface="Telegraf"/>
                <a:ea typeface="Telegraf"/>
                <a:cs typeface="Telegraf"/>
                <a:sym typeface="Telegraf"/>
              </a:rPr>
              <a:t>Key focus areas: improve material quality, optimize vendor performance, and audit high-defect plants to reduce downtime and boost productivity.</a:t>
            </a:r>
          </a:p>
          <a:p>
            <a:pPr algn="l">
              <a:lnSpc>
                <a:spcPts val="2800"/>
              </a:lnSpc>
            </a:pPr>
            <a:endParaRPr lang="en-US" sz="2000">
              <a:solidFill>
                <a:srgbClr val="F4E7E7"/>
              </a:solidFill>
              <a:latin typeface="Telegraf"/>
              <a:ea typeface="Telegraf"/>
              <a:cs typeface="Telegraf"/>
              <a:sym typeface="Telegraf"/>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7476286" flipH="1">
            <a:off x="10725214" y="-6124024"/>
            <a:ext cx="9120000" cy="13638195"/>
          </a:xfrm>
          <a:custGeom>
            <a:avLst/>
            <a:gdLst/>
            <a:ahLst/>
            <a:cxnLst/>
            <a:rect l="l" t="t" r="r" b="b"/>
            <a:pathLst>
              <a:path w="9120000" h="13638195">
                <a:moveTo>
                  <a:pt x="9119999" y="0"/>
                </a:moveTo>
                <a:lnTo>
                  <a:pt x="0" y="0"/>
                </a:lnTo>
                <a:lnTo>
                  <a:pt x="0" y="13638195"/>
                </a:lnTo>
                <a:lnTo>
                  <a:pt x="9119999" y="13638195"/>
                </a:lnTo>
                <a:lnTo>
                  <a:pt x="9119999" y="0"/>
                </a:lnTo>
                <a:close/>
              </a:path>
            </a:pathLst>
          </a:custGeom>
          <a:blipFill>
            <a:blip r:embed="rId2">
              <a:alphaModFix amt="68000"/>
              <a:extLst>
                <a:ext uri="{96DAC541-7B7A-43D3-8B79-37D633B846F1}">
                  <asvg:svgBlip xmlns:asvg="http://schemas.microsoft.com/office/drawing/2016/SVG/main" r:embed="rId3"/>
                </a:ext>
              </a:extLst>
            </a:blip>
            <a:stretch>
              <a:fillRect l="-105106"/>
            </a:stretch>
          </a:blipFill>
        </p:spPr>
      </p:sp>
      <p:sp>
        <p:nvSpPr>
          <p:cNvPr id="3" name="Freeform 3"/>
          <p:cNvSpPr/>
          <p:nvPr/>
        </p:nvSpPr>
        <p:spPr>
          <a:xfrm rot="4970031" flipH="1">
            <a:off x="-535087" y="3467902"/>
            <a:ext cx="9120000" cy="13638195"/>
          </a:xfrm>
          <a:custGeom>
            <a:avLst/>
            <a:gdLst/>
            <a:ahLst/>
            <a:cxnLst/>
            <a:rect l="l" t="t" r="r" b="b"/>
            <a:pathLst>
              <a:path w="9120000" h="13638195">
                <a:moveTo>
                  <a:pt x="9120000" y="0"/>
                </a:moveTo>
                <a:lnTo>
                  <a:pt x="0" y="0"/>
                </a:lnTo>
                <a:lnTo>
                  <a:pt x="0" y="13638196"/>
                </a:lnTo>
                <a:lnTo>
                  <a:pt x="9120000" y="13638196"/>
                </a:lnTo>
                <a:lnTo>
                  <a:pt x="9120000" y="0"/>
                </a:lnTo>
                <a:close/>
              </a:path>
            </a:pathLst>
          </a:custGeom>
          <a:blipFill>
            <a:blip r:embed="rId2">
              <a:alphaModFix amt="68000"/>
              <a:extLst>
                <a:ext uri="{96DAC541-7B7A-43D3-8B79-37D633B846F1}">
                  <asvg:svgBlip xmlns:asvg="http://schemas.microsoft.com/office/drawing/2016/SVG/main" r:embed="rId3"/>
                </a:ext>
              </a:extLst>
            </a:blip>
            <a:stretch>
              <a:fillRect l="-105106"/>
            </a:stretch>
          </a:blipFill>
        </p:spPr>
      </p:sp>
      <p:sp>
        <p:nvSpPr>
          <p:cNvPr id="4" name="TextBox 4"/>
          <p:cNvSpPr txBox="1"/>
          <p:nvPr/>
        </p:nvSpPr>
        <p:spPr>
          <a:xfrm>
            <a:off x="10469762" y="3619500"/>
            <a:ext cx="5971798" cy="5873211"/>
          </a:xfrm>
          <a:prstGeom prst="rect">
            <a:avLst/>
          </a:prstGeom>
        </p:spPr>
        <p:txBody>
          <a:bodyPr lIns="0" tIns="0" rIns="0" bIns="0" rtlCol="0" anchor="t">
            <a:spAutoFit/>
          </a:bodyPr>
          <a:lstStyle/>
          <a:p>
            <a:pPr algn="l">
              <a:lnSpc>
                <a:spcPts val="6622"/>
              </a:lnSpc>
              <a:spcBef>
                <a:spcPct val="0"/>
              </a:spcBef>
            </a:pPr>
            <a:r>
              <a:rPr lang="en-US" sz="4730" dirty="0">
                <a:solidFill>
                  <a:srgbClr val="F4E7E7"/>
                </a:solidFill>
                <a:latin typeface="Telegraf"/>
                <a:ea typeface="Telegraf"/>
                <a:cs typeface="Telegraf"/>
                <a:sym typeface="Telegraf"/>
              </a:rPr>
              <a:t>THANK YOU FOR YOUR TIME! AND THANK YOU Eng. Yasser Abd Al-Rahman For your teachings and efforts</a:t>
            </a:r>
          </a:p>
        </p:txBody>
      </p:sp>
      <p:sp>
        <p:nvSpPr>
          <p:cNvPr id="5" name="TextBox 5"/>
          <p:cNvSpPr txBox="1"/>
          <p:nvPr/>
        </p:nvSpPr>
        <p:spPr>
          <a:xfrm>
            <a:off x="1028700" y="6456409"/>
            <a:ext cx="6248109" cy="1020329"/>
          </a:xfrm>
          <a:prstGeom prst="rect">
            <a:avLst/>
          </a:prstGeom>
        </p:spPr>
        <p:txBody>
          <a:bodyPr lIns="0" tIns="0" rIns="0" bIns="0" rtlCol="0" anchor="t">
            <a:spAutoFit/>
          </a:bodyPr>
          <a:lstStyle/>
          <a:p>
            <a:pPr algn="l">
              <a:lnSpc>
                <a:spcPts val="3261"/>
              </a:lnSpc>
            </a:pPr>
            <a:r>
              <a:rPr lang="en-US" sz="2509" b="1">
                <a:solidFill>
                  <a:srgbClr val="F4E7E7"/>
                </a:solidFill>
                <a:latin typeface="Telegraf Bold"/>
                <a:ea typeface="Telegraf Bold"/>
                <a:cs typeface="Telegraf Bold"/>
                <a:sym typeface="Telegraf Bold"/>
              </a:rPr>
              <a:t>Hesham Amr</a:t>
            </a:r>
          </a:p>
          <a:p>
            <a:pPr algn="l">
              <a:lnSpc>
                <a:spcPts val="2351"/>
              </a:lnSpc>
            </a:pPr>
            <a:r>
              <a:rPr lang="en-US" sz="1809" b="1">
                <a:solidFill>
                  <a:srgbClr val="F4E7E7"/>
                </a:solidFill>
                <a:latin typeface="Telegraf Bold"/>
                <a:ea typeface="Telegraf Bold"/>
                <a:cs typeface="Telegraf Bold"/>
                <a:sym typeface="Telegraf Bold"/>
              </a:rPr>
              <a:t>hesham.pebrs@gmail.com</a:t>
            </a:r>
          </a:p>
          <a:p>
            <a:pPr marL="0" lvl="0" indent="0" algn="l">
              <a:lnSpc>
                <a:spcPts val="2351"/>
              </a:lnSpc>
              <a:spcBef>
                <a:spcPct val="0"/>
              </a:spcBef>
            </a:pPr>
            <a:r>
              <a:rPr lang="en-US" sz="1809" b="1">
                <a:solidFill>
                  <a:srgbClr val="F4E7E7"/>
                </a:solidFill>
                <a:latin typeface="Telegraf Bold"/>
                <a:ea typeface="Telegraf Bold"/>
                <a:cs typeface="Telegraf Bold"/>
                <a:sym typeface="Telegraf Bold"/>
              </a:rPr>
              <a:t>www.linkedin.com/in/hesham-pebrs</a:t>
            </a:r>
          </a:p>
        </p:txBody>
      </p:sp>
      <p:grpSp>
        <p:nvGrpSpPr>
          <p:cNvPr id="6" name="Group 6"/>
          <p:cNvGrpSpPr/>
          <p:nvPr/>
        </p:nvGrpSpPr>
        <p:grpSpPr>
          <a:xfrm>
            <a:off x="1028700" y="2255890"/>
            <a:ext cx="5775068" cy="3463734"/>
            <a:chOff x="0" y="0"/>
            <a:chExt cx="7700090" cy="4618312"/>
          </a:xfrm>
        </p:grpSpPr>
        <p:sp>
          <p:nvSpPr>
            <p:cNvPr id="7" name="Freeform 7"/>
            <p:cNvSpPr/>
            <p:nvPr/>
          </p:nvSpPr>
          <p:spPr>
            <a:xfrm>
              <a:off x="0" y="4486778"/>
              <a:ext cx="5564895" cy="131534"/>
            </a:xfrm>
            <a:custGeom>
              <a:avLst/>
              <a:gdLst/>
              <a:ahLst/>
              <a:cxnLst/>
              <a:rect l="l" t="t" r="r" b="b"/>
              <a:pathLst>
                <a:path w="5564895" h="131534">
                  <a:moveTo>
                    <a:pt x="0" y="0"/>
                  </a:moveTo>
                  <a:lnTo>
                    <a:pt x="5564895" y="0"/>
                  </a:lnTo>
                  <a:lnTo>
                    <a:pt x="5564895" y="131534"/>
                  </a:lnTo>
                  <a:lnTo>
                    <a:pt x="0" y="1315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0" y="66675"/>
              <a:ext cx="7700090" cy="4420103"/>
            </a:xfrm>
            <a:prstGeom prst="rect">
              <a:avLst/>
            </a:prstGeom>
          </p:spPr>
          <p:txBody>
            <a:bodyPr lIns="0" tIns="0" rIns="0" bIns="0" rtlCol="0" anchor="t">
              <a:spAutoFit/>
            </a:bodyPr>
            <a:lstStyle/>
            <a:p>
              <a:pPr algn="l">
                <a:lnSpc>
                  <a:spcPts val="8328"/>
                </a:lnSpc>
              </a:pPr>
              <a:r>
                <a:rPr lang="en-US" sz="8328">
                  <a:solidFill>
                    <a:srgbClr val="F4E7E7"/>
                  </a:solidFill>
                  <a:latin typeface="Telegraf"/>
                  <a:ea typeface="Telegraf"/>
                  <a:cs typeface="Telegraf"/>
                  <a:sym typeface="Telegraf"/>
                </a:rPr>
                <a:t>DEFECTS ANALYSIS REPORT</a:t>
              </a:r>
            </a:p>
          </p:txBody>
        </p:sp>
      </p:grpSp>
      <p:sp>
        <p:nvSpPr>
          <p:cNvPr id="9" name="Freeform 9"/>
          <p:cNvSpPr/>
          <p:nvPr/>
        </p:nvSpPr>
        <p:spPr>
          <a:xfrm>
            <a:off x="1028700" y="1609643"/>
            <a:ext cx="531331" cy="547251"/>
          </a:xfrm>
          <a:custGeom>
            <a:avLst/>
            <a:gdLst/>
            <a:ahLst/>
            <a:cxnLst/>
            <a:rect l="l" t="t" r="r" b="b"/>
            <a:pathLst>
              <a:path w="531331" h="547251">
                <a:moveTo>
                  <a:pt x="0" y="0"/>
                </a:moveTo>
                <a:lnTo>
                  <a:pt x="531331" y="0"/>
                </a:lnTo>
                <a:lnTo>
                  <a:pt x="531331" y="547250"/>
                </a:lnTo>
                <a:lnTo>
                  <a:pt x="0" y="5472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1718054" y="1693485"/>
            <a:ext cx="4770436" cy="322416"/>
          </a:xfrm>
          <a:prstGeom prst="rect">
            <a:avLst/>
          </a:prstGeom>
        </p:spPr>
        <p:txBody>
          <a:bodyPr lIns="0" tIns="0" rIns="0" bIns="0" rtlCol="0" anchor="t">
            <a:spAutoFit/>
          </a:bodyPr>
          <a:lstStyle/>
          <a:p>
            <a:pPr algn="l">
              <a:lnSpc>
                <a:spcPts val="2477"/>
              </a:lnSpc>
              <a:spcBef>
                <a:spcPct val="0"/>
              </a:spcBef>
            </a:pPr>
            <a:r>
              <a:rPr lang="en-US" sz="1769" b="1">
                <a:solidFill>
                  <a:srgbClr val="F4E7E7"/>
                </a:solidFill>
                <a:latin typeface="Telegraf Bold"/>
                <a:ea typeface="Telegraf Bold"/>
                <a:cs typeface="Telegraf Bold"/>
                <a:sym typeface="Telegraf Bold"/>
              </a:rPr>
              <a:t>Full Project &amp; Presentation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E7E7"/>
        </a:solidFill>
        <a:effectLst/>
      </p:bgPr>
    </p:bg>
    <p:spTree>
      <p:nvGrpSpPr>
        <p:cNvPr id="1" name=""/>
        <p:cNvGrpSpPr/>
        <p:nvPr/>
      </p:nvGrpSpPr>
      <p:grpSpPr>
        <a:xfrm>
          <a:off x="0" y="0"/>
          <a:ext cx="0" cy="0"/>
          <a:chOff x="0" y="0"/>
          <a:chExt cx="0" cy="0"/>
        </a:xfrm>
      </p:grpSpPr>
      <p:sp>
        <p:nvSpPr>
          <p:cNvPr id="2" name="Freeform 2"/>
          <p:cNvSpPr/>
          <p:nvPr/>
        </p:nvSpPr>
        <p:spPr>
          <a:xfrm rot="10477311">
            <a:off x="-842226" y="3610215"/>
            <a:ext cx="13943102" cy="12193877"/>
          </a:xfrm>
          <a:custGeom>
            <a:avLst/>
            <a:gdLst/>
            <a:ahLst/>
            <a:cxnLst/>
            <a:rect l="l" t="t" r="r" b="b"/>
            <a:pathLst>
              <a:path w="13943102" h="12193877">
                <a:moveTo>
                  <a:pt x="0" y="0"/>
                </a:moveTo>
                <a:lnTo>
                  <a:pt x="13943102" y="0"/>
                </a:lnTo>
                <a:lnTo>
                  <a:pt x="13943102" y="12193877"/>
                </a:lnTo>
                <a:lnTo>
                  <a:pt x="0" y="121938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3" name="Table 3"/>
          <p:cNvGraphicFramePr>
            <a:graphicFrameLocks noGrp="1"/>
          </p:cNvGraphicFramePr>
          <p:nvPr/>
        </p:nvGraphicFramePr>
        <p:xfrm>
          <a:off x="9144000" y="1666918"/>
          <a:ext cx="8115300" cy="7457943"/>
        </p:xfrm>
        <a:graphic>
          <a:graphicData uri="http://schemas.openxmlformats.org/drawingml/2006/table">
            <a:tbl>
              <a:tblPr/>
              <a:tblGrid>
                <a:gridCol w="5867881">
                  <a:extLst>
                    <a:ext uri="{9D8B030D-6E8A-4147-A177-3AD203B41FA5}">
                      <a16:colId xmlns:a16="http://schemas.microsoft.com/office/drawing/2014/main" val="20000"/>
                    </a:ext>
                  </a:extLst>
                </a:gridCol>
                <a:gridCol w="2247419">
                  <a:extLst>
                    <a:ext uri="{9D8B030D-6E8A-4147-A177-3AD203B41FA5}">
                      <a16:colId xmlns:a16="http://schemas.microsoft.com/office/drawing/2014/main" val="20001"/>
                    </a:ext>
                  </a:extLst>
                </a:gridCol>
              </a:tblGrid>
              <a:tr h="737054">
                <a:tc>
                  <a:txBody>
                    <a:bodyPr/>
                    <a:lstStyle/>
                    <a:p>
                      <a:pPr algn="l">
                        <a:lnSpc>
                          <a:spcPts val="3079"/>
                        </a:lnSpc>
                        <a:defRPr/>
                      </a:pPr>
                      <a:r>
                        <a:rPr lang="en-US" sz="2199">
                          <a:solidFill>
                            <a:srgbClr val="000000"/>
                          </a:solidFill>
                          <a:latin typeface="Telegraf"/>
                          <a:ea typeface="Telegraf"/>
                          <a:cs typeface="Telegraf"/>
                          <a:sym typeface="Telegraf"/>
                        </a:rPr>
                        <a:t>Executive Summary</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a:lnSpc>
                          <a:spcPts val="3079"/>
                        </a:lnSpc>
                        <a:defRPr/>
                      </a:pPr>
                      <a:r>
                        <a:rPr lang="en-US" sz="2199" b="1">
                          <a:solidFill>
                            <a:srgbClr val="AD2727"/>
                          </a:solidFill>
                          <a:latin typeface="Telegraf Bold"/>
                          <a:ea typeface="Telegraf Bold"/>
                          <a:cs typeface="Telegraf Bold"/>
                          <a:sym typeface="Telegraf Bold"/>
                        </a:rPr>
                        <a:t>3</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57270">
                <a:tc>
                  <a:txBody>
                    <a:bodyPr/>
                    <a:lstStyle/>
                    <a:p>
                      <a:pPr algn="just">
                        <a:lnSpc>
                          <a:spcPts val="3079"/>
                        </a:lnSpc>
                        <a:defRPr/>
                      </a:pPr>
                      <a:r>
                        <a:rPr lang="en-US" sz="2199">
                          <a:solidFill>
                            <a:srgbClr val="000000"/>
                          </a:solidFill>
                          <a:latin typeface="Telegraf"/>
                          <a:ea typeface="Telegraf"/>
                          <a:cs typeface="Telegraf"/>
                          <a:sym typeface="Telegraf"/>
                        </a:rPr>
                        <a:t>Introduction</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a:lnSpc>
                          <a:spcPts val="3079"/>
                        </a:lnSpc>
                        <a:defRPr/>
                      </a:pPr>
                      <a:r>
                        <a:rPr lang="en-US" sz="2199" b="1">
                          <a:solidFill>
                            <a:srgbClr val="AD2727"/>
                          </a:solidFill>
                          <a:latin typeface="Telegraf Bold"/>
                          <a:ea typeface="Telegraf Bold"/>
                          <a:cs typeface="Telegraf Bold"/>
                          <a:sym typeface="Telegraf Bold"/>
                        </a:rPr>
                        <a:t>4</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51376">
                <a:tc>
                  <a:txBody>
                    <a:bodyPr/>
                    <a:lstStyle/>
                    <a:p>
                      <a:pPr algn="just">
                        <a:lnSpc>
                          <a:spcPts val="3079"/>
                        </a:lnSpc>
                        <a:defRPr/>
                      </a:pPr>
                      <a:r>
                        <a:rPr lang="en-US" sz="2199">
                          <a:solidFill>
                            <a:srgbClr val="000000"/>
                          </a:solidFill>
                          <a:latin typeface="Telegraf"/>
                          <a:ea typeface="Telegraf"/>
                          <a:cs typeface="Telegraf"/>
                          <a:sym typeface="Telegraf"/>
                        </a:rPr>
                        <a:t>Data Exploration</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a:lnSpc>
                          <a:spcPts val="3079"/>
                        </a:lnSpc>
                        <a:defRPr/>
                      </a:pPr>
                      <a:r>
                        <a:rPr lang="en-US" sz="2199" b="1">
                          <a:solidFill>
                            <a:srgbClr val="AD2727"/>
                          </a:solidFill>
                          <a:latin typeface="Telegraf Bold"/>
                          <a:ea typeface="Telegraf Bold"/>
                          <a:cs typeface="Telegraf Bold"/>
                          <a:sym typeface="Telegraf Bold"/>
                        </a:rPr>
                        <a:t>5</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51376">
                <a:tc>
                  <a:txBody>
                    <a:bodyPr/>
                    <a:lstStyle/>
                    <a:p>
                      <a:pPr algn="just">
                        <a:lnSpc>
                          <a:spcPts val="3079"/>
                        </a:lnSpc>
                        <a:defRPr/>
                      </a:pPr>
                      <a:r>
                        <a:rPr lang="en-US" sz="2199">
                          <a:solidFill>
                            <a:srgbClr val="000000"/>
                          </a:solidFill>
                          <a:latin typeface="Telegraf"/>
                          <a:ea typeface="Telegraf"/>
                          <a:cs typeface="Telegraf"/>
                          <a:sym typeface="Telegraf"/>
                        </a:rPr>
                        <a:t>Data Analysis</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a:lnSpc>
                          <a:spcPts val="3079"/>
                        </a:lnSpc>
                        <a:defRPr/>
                      </a:pPr>
                      <a:r>
                        <a:rPr lang="en-US" sz="2199" b="1">
                          <a:solidFill>
                            <a:srgbClr val="AD2727"/>
                          </a:solidFill>
                          <a:latin typeface="Telegraf Bold"/>
                          <a:ea typeface="Telegraf Bold"/>
                          <a:cs typeface="Telegraf Bold"/>
                          <a:sym typeface="Telegraf Bold"/>
                        </a:rPr>
                        <a:t>6</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55363">
                <a:tc>
                  <a:txBody>
                    <a:bodyPr/>
                    <a:lstStyle/>
                    <a:p>
                      <a:pPr algn="just">
                        <a:lnSpc>
                          <a:spcPts val="3079"/>
                        </a:lnSpc>
                        <a:defRPr/>
                      </a:pPr>
                      <a:r>
                        <a:rPr lang="en-US" sz="2199">
                          <a:solidFill>
                            <a:srgbClr val="000000"/>
                          </a:solidFill>
                          <a:latin typeface="Telegraf"/>
                          <a:ea typeface="Telegraf"/>
                          <a:cs typeface="Telegraf"/>
                          <a:sym typeface="Telegraf"/>
                        </a:rPr>
                        <a:t>Insights and Recommendations</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a:lnSpc>
                          <a:spcPts val="3079"/>
                        </a:lnSpc>
                        <a:defRPr/>
                      </a:pPr>
                      <a:r>
                        <a:rPr lang="en-US" sz="2199" b="1">
                          <a:solidFill>
                            <a:srgbClr val="AD2727"/>
                          </a:solidFill>
                          <a:latin typeface="Telegraf Bold"/>
                          <a:ea typeface="Telegraf Bold"/>
                          <a:cs typeface="Telegraf Bold"/>
                          <a:sym typeface="Telegraf Bold"/>
                        </a:rPr>
                        <a:t>7</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51376">
                <a:tc>
                  <a:txBody>
                    <a:bodyPr/>
                    <a:lstStyle/>
                    <a:p>
                      <a:pPr algn="just">
                        <a:lnSpc>
                          <a:spcPts val="3079"/>
                        </a:lnSpc>
                        <a:defRPr/>
                      </a:pPr>
                      <a:r>
                        <a:rPr lang="en-US" sz="2199">
                          <a:solidFill>
                            <a:srgbClr val="000000"/>
                          </a:solidFill>
                          <a:latin typeface="Telegraf"/>
                          <a:ea typeface="Telegraf"/>
                          <a:cs typeface="Telegraf"/>
                          <a:sym typeface="Telegraf"/>
                        </a:rPr>
                        <a:t>EDA Questions &amp; Answers</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a:lnSpc>
                          <a:spcPts val="3079"/>
                        </a:lnSpc>
                        <a:defRPr/>
                      </a:pPr>
                      <a:r>
                        <a:rPr lang="en-US" sz="2199" b="1">
                          <a:solidFill>
                            <a:srgbClr val="AD2727"/>
                          </a:solidFill>
                          <a:latin typeface="Telegraf Bold"/>
                          <a:ea typeface="Telegraf Bold"/>
                          <a:cs typeface="Telegraf Bold"/>
                          <a:sym typeface="Telegraf Bold"/>
                        </a:rPr>
                        <a:t>8-12</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851376">
                <a:tc>
                  <a:txBody>
                    <a:bodyPr/>
                    <a:lstStyle/>
                    <a:p>
                      <a:pPr algn="just">
                        <a:lnSpc>
                          <a:spcPts val="3079"/>
                        </a:lnSpc>
                        <a:defRPr/>
                      </a:pPr>
                      <a:r>
                        <a:rPr lang="en-US" sz="2199">
                          <a:solidFill>
                            <a:srgbClr val="000000"/>
                          </a:solidFill>
                          <a:latin typeface="Telegraf"/>
                          <a:ea typeface="Telegraf"/>
                          <a:cs typeface="Telegraf"/>
                          <a:sym typeface="Telegraf"/>
                        </a:rPr>
                        <a:t>Dashboards</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a:lnSpc>
                          <a:spcPts val="3079"/>
                        </a:lnSpc>
                        <a:defRPr/>
                      </a:pPr>
                      <a:r>
                        <a:rPr lang="en-US" sz="2199" b="1">
                          <a:solidFill>
                            <a:srgbClr val="AD2727"/>
                          </a:solidFill>
                          <a:latin typeface="Telegraf Bold"/>
                          <a:ea typeface="Telegraf Bold"/>
                          <a:cs typeface="Telegraf Bold"/>
                          <a:sym typeface="Telegraf Bold"/>
                        </a:rPr>
                        <a:t>13-14</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851376">
                <a:tc>
                  <a:txBody>
                    <a:bodyPr/>
                    <a:lstStyle/>
                    <a:p>
                      <a:pPr algn="just">
                        <a:lnSpc>
                          <a:spcPts val="3079"/>
                        </a:lnSpc>
                        <a:defRPr/>
                      </a:pPr>
                      <a:r>
                        <a:rPr lang="en-US" sz="2199">
                          <a:solidFill>
                            <a:srgbClr val="000000"/>
                          </a:solidFill>
                          <a:latin typeface="Telegraf"/>
                          <a:ea typeface="Telegraf"/>
                          <a:cs typeface="Telegraf"/>
                          <a:sym typeface="Telegraf"/>
                        </a:rPr>
                        <a:t>Limitations &amp; Future Work</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a:lnSpc>
                          <a:spcPts val="3079"/>
                        </a:lnSpc>
                        <a:defRPr/>
                      </a:pPr>
                      <a:r>
                        <a:rPr lang="en-US" sz="2199" b="1">
                          <a:solidFill>
                            <a:srgbClr val="AD2727"/>
                          </a:solidFill>
                          <a:latin typeface="Telegraf Bold"/>
                          <a:ea typeface="Telegraf Bold"/>
                          <a:cs typeface="Telegraf Bold"/>
                          <a:sym typeface="Telegraf Bold"/>
                        </a:rPr>
                        <a:t>10</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851376">
                <a:tc>
                  <a:txBody>
                    <a:bodyPr/>
                    <a:lstStyle/>
                    <a:p>
                      <a:pPr algn="just">
                        <a:lnSpc>
                          <a:spcPts val="3079"/>
                        </a:lnSpc>
                        <a:defRPr/>
                      </a:pPr>
                      <a:r>
                        <a:rPr lang="en-US" sz="2199">
                          <a:solidFill>
                            <a:srgbClr val="000000"/>
                          </a:solidFill>
                          <a:latin typeface="Telegraf"/>
                          <a:ea typeface="Telegraf"/>
                          <a:cs typeface="Telegraf"/>
                          <a:sym typeface="Telegraf"/>
                        </a:rPr>
                        <a:t>Conclusion</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a:lnSpc>
                          <a:spcPts val="3079"/>
                        </a:lnSpc>
                        <a:defRPr/>
                      </a:pPr>
                      <a:r>
                        <a:rPr lang="en-US" sz="2199" b="1">
                          <a:solidFill>
                            <a:srgbClr val="AD2727"/>
                          </a:solidFill>
                          <a:latin typeface="Telegraf Bold"/>
                          <a:ea typeface="Telegraf Bold"/>
                          <a:cs typeface="Telegraf Bold"/>
                          <a:sym typeface="Telegraf Bold"/>
                        </a:rPr>
                        <a:t>16-17</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4" name="AutoShape 4"/>
          <p:cNvSpPr/>
          <p:nvPr/>
        </p:nvSpPr>
        <p:spPr>
          <a:xfrm>
            <a:off x="9144000" y="1666918"/>
            <a:ext cx="554581" cy="0"/>
          </a:xfrm>
          <a:prstGeom prst="line">
            <a:avLst/>
          </a:prstGeom>
          <a:ln w="47625" cap="rnd">
            <a:solidFill>
              <a:srgbClr val="F44747"/>
            </a:solidFill>
            <a:prstDash val="solid"/>
            <a:headEnd type="none" w="sm" len="sm"/>
            <a:tailEnd type="none" w="sm" len="sm"/>
          </a:ln>
        </p:spPr>
      </p:sp>
      <p:sp>
        <p:nvSpPr>
          <p:cNvPr id="5" name="AutoShape 5"/>
          <p:cNvSpPr/>
          <p:nvPr/>
        </p:nvSpPr>
        <p:spPr>
          <a:xfrm>
            <a:off x="9144000" y="2397210"/>
            <a:ext cx="554581" cy="0"/>
          </a:xfrm>
          <a:prstGeom prst="line">
            <a:avLst/>
          </a:prstGeom>
          <a:ln w="47625" cap="rnd">
            <a:solidFill>
              <a:srgbClr val="F44747"/>
            </a:solidFill>
            <a:prstDash val="solid"/>
            <a:headEnd type="none" w="sm" len="sm"/>
            <a:tailEnd type="none" w="sm" len="sm"/>
          </a:ln>
        </p:spPr>
      </p:sp>
      <p:sp>
        <p:nvSpPr>
          <p:cNvPr id="6" name="AutoShape 6"/>
          <p:cNvSpPr/>
          <p:nvPr/>
        </p:nvSpPr>
        <p:spPr>
          <a:xfrm>
            <a:off x="9144000" y="3157767"/>
            <a:ext cx="554581" cy="0"/>
          </a:xfrm>
          <a:prstGeom prst="line">
            <a:avLst/>
          </a:prstGeom>
          <a:ln w="47625" cap="rnd">
            <a:solidFill>
              <a:srgbClr val="F44747"/>
            </a:solidFill>
            <a:prstDash val="solid"/>
            <a:headEnd type="none" w="sm" len="sm"/>
            <a:tailEnd type="none" w="sm" len="sm"/>
          </a:ln>
        </p:spPr>
      </p:sp>
      <p:sp>
        <p:nvSpPr>
          <p:cNvPr id="7" name="AutoShape 7"/>
          <p:cNvSpPr/>
          <p:nvPr/>
        </p:nvSpPr>
        <p:spPr>
          <a:xfrm>
            <a:off x="9144000" y="4019810"/>
            <a:ext cx="554581" cy="0"/>
          </a:xfrm>
          <a:prstGeom prst="line">
            <a:avLst/>
          </a:prstGeom>
          <a:ln w="47625" cap="rnd">
            <a:solidFill>
              <a:srgbClr val="F44747"/>
            </a:solidFill>
            <a:prstDash val="solid"/>
            <a:headEnd type="none" w="sm" len="sm"/>
            <a:tailEnd type="none" w="sm" len="sm"/>
          </a:ln>
        </p:spPr>
      </p:sp>
      <p:sp>
        <p:nvSpPr>
          <p:cNvPr id="8" name="AutoShape 8"/>
          <p:cNvSpPr/>
          <p:nvPr/>
        </p:nvSpPr>
        <p:spPr>
          <a:xfrm>
            <a:off x="9144000" y="4873283"/>
            <a:ext cx="554581" cy="0"/>
          </a:xfrm>
          <a:prstGeom prst="line">
            <a:avLst/>
          </a:prstGeom>
          <a:ln w="47625" cap="rnd">
            <a:solidFill>
              <a:srgbClr val="F44747"/>
            </a:solidFill>
            <a:prstDash val="solid"/>
            <a:headEnd type="none" w="sm" len="sm"/>
            <a:tailEnd type="none" w="sm" len="sm"/>
          </a:ln>
        </p:spPr>
      </p:sp>
      <p:sp>
        <p:nvSpPr>
          <p:cNvPr id="9" name="AutoShape 9"/>
          <p:cNvSpPr/>
          <p:nvPr/>
        </p:nvSpPr>
        <p:spPr>
          <a:xfrm>
            <a:off x="9144000" y="5731535"/>
            <a:ext cx="554581" cy="0"/>
          </a:xfrm>
          <a:prstGeom prst="line">
            <a:avLst/>
          </a:prstGeom>
          <a:ln w="47625" cap="rnd">
            <a:solidFill>
              <a:srgbClr val="F44747"/>
            </a:solidFill>
            <a:prstDash val="solid"/>
            <a:headEnd type="none" w="sm" len="sm"/>
            <a:tailEnd type="none" w="sm" len="sm"/>
          </a:ln>
        </p:spPr>
      </p:sp>
      <p:sp>
        <p:nvSpPr>
          <p:cNvPr id="10" name="AutoShape 10"/>
          <p:cNvSpPr/>
          <p:nvPr/>
        </p:nvSpPr>
        <p:spPr>
          <a:xfrm>
            <a:off x="9144000" y="6579961"/>
            <a:ext cx="554581" cy="0"/>
          </a:xfrm>
          <a:prstGeom prst="line">
            <a:avLst/>
          </a:prstGeom>
          <a:ln w="47625" cap="rnd">
            <a:solidFill>
              <a:srgbClr val="F44747"/>
            </a:solidFill>
            <a:prstDash val="solid"/>
            <a:headEnd type="none" w="sm" len="sm"/>
            <a:tailEnd type="none" w="sm" len="sm"/>
          </a:ln>
        </p:spPr>
      </p:sp>
      <p:sp>
        <p:nvSpPr>
          <p:cNvPr id="11" name="AutoShape 11"/>
          <p:cNvSpPr/>
          <p:nvPr/>
        </p:nvSpPr>
        <p:spPr>
          <a:xfrm>
            <a:off x="9144000" y="7432730"/>
            <a:ext cx="554581" cy="0"/>
          </a:xfrm>
          <a:prstGeom prst="line">
            <a:avLst/>
          </a:prstGeom>
          <a:ln w="47625" cap="rnd">
            <a:solidFill>
              <a:srgbClr val="F44747"/>
            </a:solidFill>
            <a:prstDash val="solid"/>
            <a:headEnd type="none" w="sm" len="sm"/>
            <a:tailEnd type="none" w="sm" len="sm"/>
          </a:ln>
        </p:spPr>
      </p:sp>
      <p:sp>
        <p:nvSpPr>
          <p:cNvPr id="12" name="AutoShape 12"/>
          <p:cNvSpPr/>
          <p:nvPr/>
        </p:nvSpPr>
        <p:spPr>
          <a:xfrm>
            <a:off x="9144000" y="8271774"/>
            <a:ext cx="554581" cy="0"/>
          </a:xfrm>
          <a:prstGeom prst="line">
            <a:avLst/>
          </a:prstGeom>
          <a:ln w="47625" cap="rnd">
            <a:solidFill>
              <a:srgbClr val="F44747"/>
            </a:solidFill>
            <a:prstDash val="solid"/>
            <a:headEnd type="none" w="sm" len="sm"/>
            <a:tailEnd type="none" w="sm" len="sm"/>
          </a:ln>
        </p:spPr>
      </p:sp>
      <p:sp>
        <p:nvSpPr>
          <p:cNvPr id="13" name="AutoShape 13"/>
          <p:cNvSpPr/>
          <p:nvPr/>
        </p:nvSpPr>
        <p:spPr>
          <a:xfrm>
            <a:off x="9144000" y="9128414"/>
            <a:ext cx="554581" cy="0"/>
          </a:xfrm>
          <a:prstGeom prst="line">
            <a:avLst/>
          </a:prstGeom>
          <a:ln w="47625" cap="rnd">
            <a:solidFill>
              <a:srgbClr val="F44747"/>
            </a:solidFill>
            <a:prstDash val="solid"/>
            <a:headEnd type="none" w="sm" len="sm"/>
            <a:tailEnd type="none" w="sm" len="sm"/>
          </a:ln>
        </p:spPr>
      </p:sp>
      <p:grpSp>
        <p:nvGrpSpPr>
          <p:cNvPr id="14" name="Group 14"/>
          <p:cNvGrpSpPr/>
          <p:nvPr/>
        </p:nvGrpSpPr>
        <p:grpSpPr>
          <a:xfrm>
            <a:off x="897462" y="1442591"/>
            <a:ext cx="6910589" cy="1541032"/>
            <a:chOff x="0" y="0"/>
            <a:chExt cx="9214119" cy="2054709"/>
          </a:xfrm>
        </p:grpSpPr>
        <p:sp>
          <p:nvSpPr>
            <p:cNvPr id="15" name="TextBox 15"/>
            <p:cNvSpPr txBox="1"/>
            <p:nvPr/>
          </p:nvSpPr>
          <p:spPr>
            <a:xfrm>
              <a:off x="0" y="66675"/>
              <a:ext cx="9214119" cy="1762125"/>
            </a:xfrm>
            <a:prstGeom prst="rect">
              <a:avLst/>
            </a:prstGeom>
          </p:spPr>
          <p:txBody>
            <a:bodyPr lIns="0" tIns="0" rIns="0" bIns="0" rtlCol="0" anchor="t">
              <a:spAutoFit/>
            </a:bodyPr>
            <a:lstStyle/>
            <a:p>
              <a:pPr algn="l">
                <a:lnSpc>
                  <a:spcPts val="9000"/>
                </a:lnSpc>
              </a:pPr>
              <a:r>
                <a:rPr lang="en-US" sz="9000">
                  <a:solidFill>
                    <a:srgbClr val="000000"/>
                  </a:solidFill>
                  <a:latin typeface="Telegraf"/>
                  <a:ea typeface="Telegraf"/>
                  <a:cs typeface="Telegraf"/>
                  <a:sym typeface="Telegraf"/>
                </a:rPr>
                <a:t>Agenda</a:t>
              </a:r>
            </a:p>
          </p:txBody>
        </p:sp>
        <p:sp>
          <p:nvSpPr>
            <p:cNvPr id="16" name="Freeform 16"/>
            <p:cNvSpPr/>
            <p:nvPr/>
          </p:nvSpPr>
          <p:spPr>
            <a:xfrm flipH="1">
              <a:off x="0" y="1924759"/>
              <a:ext cx="5497916" cy="129951"/>
            </a:xfrm>
            <a:custGeom>
              <a:avLst/>
              <a:gdLst/>
              <a:ahLst/>
              <a:cxnLst/>
              <a:rect l="l" t="t" r="r" b="b"/>
              <a:pathLst>
                <a:path w="5497916" h="129951">
                  <a:moveTo>
                    <a:pt x="5497916" y="0"/>
                  </a:moveTo>
                  <a:lnTo>
                    <a:pt x="0" y="0"/>
                  </a:lnTo>
                  <a:lnTo>
                    <a:pt x="0" y="129950"/>
                  </a:lnTo>
                  <a:lnTo>
                    <a:pt x="5497916" y="129950"/>
                  </a:lnTo>
                  <a:lnTo>
                    <a:pt x="5497916"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17" name="Group 17"/>
          <p:cNvGrpSpPr/>
          <p:nvPr/>
        </p:nvGrpSpPr>
        <p:grpSpPr>
          <a:xfrm>
            <a:off x="1028700" y="755075"/>
            <a:ext cx="5459791" cy="547251"/>
            <a:chOff x="0" y="0"/>
            <a:chExt cx="7279721" cy="729668"/>
          </a:xfrm>
        </p:grpSpPr>
        <p:sp>
          <p:nvSpPr>
            <p:cNvPr id="18" name="Freeform 18"/>
            <p:cNvSpPr/>
            <p:nvPr/>
          </p:nvSpPr>
          <p:spPr>
            <a:xfrm>
              <a:off x="0" y="0"/>
              <a:ext cx="708441" cy="729668"/>
            </a:xfrm>
            <a:custGeom>
              <a:avLst/>
              <a:gdLst/>
              <a:ahLst/>
              <a:cxnLst/>
              <a:rect l="l" t="t" r="r" b="b"/>
              <a:pathLst>
                <a:path w="708441" h="729668">
                  <a:moveTo>
                    <a:pt x="0" y="0"/>
                  </a:moveTo>
                  <a:lnTo>
                    <a:pt x="708441" y="0"/>
                  </a:lnTo>
                  <a:lnTo>
                    <a:pt x="708441" y="729668"/>
                  </a:lnTo>
                  <a:lnTo>
                    <a:pt x="0" y="7296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TextBox 19"/>
            <p:cNvSpPr txBox="1"/>
            <p:nvPr/>
          </p:nvSpPr>
          <p:spPr>
            <a:xfrm>
              <a:off x="919139" y="130840"/>
              <a:ext cx="6360582" cy="416318"/>
            </a:xfrm>
            <a:prstGeom prst="rect">
              <a:avLst/>
            </a:prstGeom>
          </p:spPr>
          <p:txBody>
            <a:bodyPr lIns="0" tIns="0" rIns="0" bIns="0" rtlCol="0" anchor="t">
              <a:spAutoFit/>
            </a:bodyPr>
            <a:lstStyle/>
            <a:p>
              <a:pPr algn="l">
                <a:lnSpc>
                  <a:spcPts val="2477"/>
                </a:lnSpc>
                <a:spcBef>
                  <a:spcPct val="0"/>
                </a:spcBef>
              </a:pPr>
              <a:r>
                <a:rPr lang="en-US" sz="1769" b="1">
                  <a:solidFill>
                    <a:srgbClr val="000000"/>
                  </a:solidFill>
                  <a:latin typeface="Telegraf Bold"/>
                  <a:ea typeface="Telegraf Bold"/>
                  <a:cs typeface="Telegraf Bold"/>
                  <a:sym typeface="Telegraf Bold"/>
                </a:rPr>
                <a:t>Hesham Amr</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B1919"/>
        </a:solidFill>
        <a:effectLst/>
      </p:bgPr>
    </p:bg>
    <p:spTree>
      <p:nvGrpSpPr>
        <p:cNvPr id="1" name=""/>
        <p:cNvGrpSpPr/>
        <p:nvPr/>
      </p:nvGrpSpPr>
      <p:grpSpPr>
        <a:xfrm>
          <a:off x="0" y="0"/>
          <a:ext cx="0" cy="0"/>
          <a:chOff x="0" y="0"/>
          <a:chExt cx="0" cy="0"/>
        </a:xfrm>
      </p:grpSpPr>
      <p:sp>
        <p:nvSpPr>
          <p:cNvPr id="2" name="Freeform 2"/>
          <p:cNvSpPr/>
          <p:nvPr/>
        </p:nvSpPr>
        <p:spPr>
          <a:xfrm flipH="1">
            <a:off x="13997052" y="-2767331"/>
            <a:ext cx="11098426" cy="16596766"/>
          </a:xfrm>
          <a:custGeom>
            <a:avLst/>
            <a:gdLst/>
            <a:ahLst/>
            <a:cxnLst/>
            <a:rect l="l" t="t" r="r" b="b"/>
            <a:pathLst>
              <a:path w="11098426" h="16596766">
                <a:moveTo>
                  <a:pt x="11098426" y="0"/>
                </a:moveTo>
                <a:lnTo>
                  <a:pt x="0" y="0"/>
                </a:lnTo>
                <a:lnTo>
                  <a:pt x="0" y="16596766"/>
                </a:lnTo>
                <a:lnTo>
                  <a:pt x="11098426" y="16596766"/>
                </a:lnTo>
                <a:lnTo>
                  <a:pt x="11098426" y="0"/>
                </a:lnTo>
                <a:close/>
              </a:path>
            </a:pathLst>
          </a:custGeom>
          <a:blipFill>
            <a:blip r:embed="rId2">
              <a:extLst>
                <a:ext uri="{96DAC541-7B7A-43D3-8B79-37D633B846F1}">
                  <asvg:svgBlip xmlns:asvg="http://schemas.microsoft.com/office/drawing/2016/SVG/main" r:embed="rId3"/>
                </a:ext>
              </a:extLst>
            </a:blip>
            <a:stretch>
              <a:fillRect l="-105106"/>
            </a:stretch>
          </a:blipFill>
        </p:spPr>
      </p:sp>
      <p:sp>
        <p:nvSpPr>
          <p:cNvPr id="3" name="TextBox 3"/>
          <p:cNvSpPr txBox="1"/>
          <p:nvPr/>
        </p:nvSpPr>
        <p:spPr>
          <a:xfrm>
            <a:off x="928762" y="1550789"/>
            <a:ext cx="11079084" cy="1304925"/>
          </a:xfrm>
          <a:prstGeom prst="rect">
            <a:avLst/>
          </a:prstGeom>
        </p:spPr>
        <p:txBody>
          <a:bodyPr lIns="0" tIns="0" rIns="0" bIns="0" rtlCol="0" anchor="t">
            <a:spAutoFit/>
          </a:bodyPr>
          <a:lstStyle/>
          <a:p>
            <a:pPr algn="l">
              <a:lnSpc>
                <a:spcPts val="9000"/>
              </a:lnSpc>
            </a:pPr>
            <a:r>
              <a:rPr lang="en-US" sz="9000">
                <a:solidFill>
                  <a:srgbClr val="F4E7E7"/>
                </a:solidFill>
                <a:latin typeface="Telegraf"/>
                <a:ea typeface="Telegraf"/>
                <a:cs typeface="Telegraf"/>
                <a:sym typeface="Telegraf"/>
              </a:rPr>
              <a:t>Executive Summary</a:t>
            </a:r>
          </a:p>
        </p:txBody>
      </p:sp>
      <p:sp>
        <p:nvSpPr>
          <p:cNvPr id="4" name="Freeform 4"/>
          <p:cNvSpPr/>
          <p:nvPr/>
        </p:nvSpPr>
        <p:spPr>
          <a:xfrm flipH="1">
            <a:off x="928762" y="2939226"/>
            <a:ext cx="4123437" cy="97463"/>
          </a:xfrm>
          <a:custGeom>
            <a:avLst/>
            <a:gdLst/>
            <a:ahLst/>
            <a:cxnLst/>
            <a:rect l="l" t="t" r="r" b="b"/>
            <a:pathLst>
              <a:path w="4123437" h="97463">
                <a:moveTo>
                  <a:pt x="4123437" y="0"/>
                </a:moveTo>
                <a:lnTo>
                  <a:pt x="0" y="0"/>
                </a:lnTo>
                <a:lnTo>
                  <a:pt x="0" y="97463"/>
                </a:lnTo>
                <a:lnTo>
                  <a:pt x="4123437" y="97463"/>
                </a:lnTo>
                <a:lnTo>
                  <a:pt x="4123437"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028700" y="9210675"/>
            <a:ext cx="2800980" cy="320040"/>
          </a:xfrm>
          <a:prstGeom prst="rect">
            <a:avLst/>
          </a:prstGeom>
        </p:spPr>
        <p:txBody>
          <a:bodyPr lIns="0" tIns="0" rIns="0" bIns="0" rtlCol="0" anchor="t">
            <a:spAutoFit/>
          </a:bodyPr>
          <a:lstStyle/>
          <a:p>
            <a:pPr marL="0" lvl="0" indent="0" algn="l">
              <a:lnSpc>
                <a:spcPts val="2340"/>
              </a:lnSpc>
              <a:spcBef>
                <a:spcPct val="0"/>
              </a:spcBef>
            </a:pPr>
            <a:r>
              <a:rPr lang="en-US" sz="1800">
                <a:solidFill>
                  <a:srgbClr val="F4E7E7"/>
                </a:solidFill>
                <a:latin typeface="Telegraf"/>
                <a:ea typeface="Telegraf"/>
                <a:cs typeface="Telegraf"/>
                <a:sym typeface="Telegraf"/>
              </a:rPr>
              <a:t>Back to </a:t>
            </a:r>
            <a:r>
              <a:rPr lang="en-US" sz="1800" b="1">
                <a:solidFill>
                  <a:srgbClr val="F4E7E7"/>
                </a:solidFill>
                <a:latin typeface="Telegraf Bold"/>
                <a:ea typeface="Telegraf Bold"/>
                <a:cs typeface="Telegraf Bold"/>
                <a:sym typeface="Telegraf Bold"/>
              </a:rPr>
              <a:t>Agenda</a:t>
            </a:r>
          </a:p>
        </p:txBody>
      </p:sp>
      <p:sp>
        <p:nvSpPr>
          <p:cNvPr id="6" name="TextBox 6"/>
          <p:cNvSpPr txBox="1"/>
          <p:nvPr/>
        </p:nvSpPr>
        <p:spPr>
          <a:xfrm>
            <a:off x="928762" y="3443982"/>
            <a:ext cx="16551619" cy="5405326"/>
          </a:xfrm>
          <a:prstGeom prst="rect">
            <a:avLst/>
          </a:prstGeom>
        </p:spPr>
        <p:txBody>
          <a:bodyPr lIns="0" tIns="0" rIns="0" bIns="0" rtlCol="0" anchor="t">
            <a:spAutoFit/>
          </a:bodyPr>
          <a:lstStyle/>
          <a:p>
            <a:pPr algn="l">
              <a:lnSpc>
                <a:spcPts val="3079"/>
              </a:lnSpc>
            </a:pPr>
            <a:r>
              <a:rPr lang="en-US" sz="2199" b="1" dirty="0">
                <a:solidFill>
                  <a:srgbClr val="F4E7E7"/>
                </a:solidFill>
                <a:latin typeface="Telegraf Bold"/>
                <a:ea typeface="Telegraf Bold"/>
                <a:cs typeface="Telegraf Bold"/>
                <a:sym typeface="Telegraf Bold"/>
              </a:rPr>
              <a:t>Project Goal: </a:t>
            </a:r>
          </a:p>
          <a:p>
            <a:pPr algn="l">
              <a:lnSpc>
                <a:spcPts val="3079"/>
              </a:lnSpc>
            </a:pPr>
            <a:r>
              <a:rPr lang="en-US" sz="2199" dirty="0">
                <a:solidFill>
                  <a:srgbClr val="F4E7E7"/>
                </a:solidFill>
                <a:latin typeface="Telegraf"/>
                <a:ea typeface="Telegraf"/>
                <a:cs typeface="Telegraf"/>
                <a:sym typeface="Telegraf"/>
              </a:rPr>
              <a:t>The primary goal of this project is to analyze defect trends across various materials and vendors, as well as their impact on downtime across different plants. The insights derived aim to optimize production quality and identify key areas for improvement.</a:t>
            </a:r>
          </a:p>
          <a:p>
            <a:pPr algn="l">
              <a:lnSpc>
                <a:spcPts val="3079"/>
              </a:lnSpc>
            </a:pPr>
            <a:endParaRPr lang="en-US" sz="2199" dirty="0">
              <a:solidFill>
                <a:srgbClr val="F4E7E7"/>
              </a:solidFill>
              <a:latin typeface="Telegraf"/>
              <a:ea typeface="Telegraf"/>
              <a:cs typeface="Telegraf"/>
              <a:sym typeface="Telegraf"/>
            </a:endParaRPr>
          </a:p>
          <a:p>
            <a:pPr algn="l">
              <a:lnSpc>
                <a:spcPts val="3079"/>
              </a:lnSpc>
            </a:pPr>
            <a:r>
              <a:rPr lang="en-US" sz="2199" b="1" dirty="0">
                <a:solidFill>
                  <a:srgbClr val="F4E7E7"/>
                </a:solidFill>
                <a:latin typeface="Telegraf Bold"/>
                <a:ea typeface="Telegraf Bold"/>
                <a:cs typeface="Telegraf Bold"/>
                <a:sym typeface="Telegraf Bold"/>
              </a:rPr>
              <a:t>Key Findings:</a:t>
            </a:r>
          </a:p>
          <a:p>
            <a:pPr marL="388620" lvl="1" indent="-194310" algn="l">
              <a:lnSpc>
                <a:spcPts val="2520"/>
              </a:lnSpc>
              <a:buFont typeface="Arial"/>
              <a:buChar char="•"/>
            </a:pPr>
            <a:r>
              <a:rPr lang="en-US" sz="1800" dirty="0">
                <a:solidFill>
                  <a:srgbClr val="F4E7E7"/>
                </a:solidFill>
                <a:latin typeface="Telegraf"/>
                <a:ea typeface="Telegraf"/>
                <a:cs typeface="Telegraf"/>
                <a:sym typeface="Telegraf"/>
              </a:rPr>
              <a:t>Raw materials and film exhibit the highest defect quantities over the analysis period, with notable spikes in May and October.</a:t>
            </a:r>
          </a:p>
          <a:p>
            <a:pPr marL="388620" lvl="1" indent="-194310" algn="l">
              <a:lnSpc>
                <a:spcPts val="2520"/>
              </a:lnSpc>
              <a:buFont typeface="Arial"/>
              <a:buChar char="•"/>
            </a:pPr>
            <a:r>
              <a:rPr lang="en-US" sz="1800" dirty="0">
                <a:solidFill>
                  <a:srgbClr val="F4E7E7"/>
                </a:solidFill>
                <a:latin typeface="Telegraf"/>
                <a:ea typeface="Telegraf"/>
                <a:cs typeface="Telegraf"/>
                <a:sym typeface="Telegraf"/>
              </a:rPr>
              <a:t>Specific vendors, such as </a:t>
            </a:r>
            <a:r>
              <a:rPr lang="en-US" sz="1800" dirty="0" err="1">
                <a:solidFill>
                  <a:srgbClr val="F4E7E7"/>
                </a:solidFill>
                <a:latin typeface="Telegraf"/>
                <a:ea typeface="Telegraf"/>
                <a:cs typeface="Telegraf"/>
                <a:sym typeface="Telegraf"/>
              </a:rPr>
              <a:t>Solholdings</a:t>
            </a:r>
            <a:r>
              <a:rPr lang="en-US" sz="1800" dirty="0">
                <a:solidFill>
                  <a:srgbClr val="F4E7E7"/>
                </a:solidFill>
                <a:latin typeface="Telegraf"/>
                <a:ea typeface="Telegraf"/>
                <a:cs typeface="Telegraf"/>
                <a:sym typeface="Telegraf"/>
              </a:rPr>
              <a:t> and </a:t>
            </a:r>
            <a:r>
              <a:rPr lang="en-US" sz="1800" dirty="0" err="1">
                <a:solidFill>
                  <a:srgbClr val="F4E7E7"/>
                </a:solidFill>
                <a:latin typeface="Telegraf"/>
                <a:ea typeface="Telegraf"/>
                <a:cs typeface="Telegraf"/>
                <a:sym typeface="Telegraf"/>
              </a:rPr>
              <a:t>Dentocity</a:t>
            </a:r>
            <a:r>
              <a:rPr lang="en-US" sz="1800" dirty="0">
                <a:solidFill>
                  <a:srgbClr val="F4E7E7"/>
                </a:solidFill>
                <a:latin typeface="Telegraf"/>
                <a:ea typeface="Telegraf"/>
                <a:cs typeface="Telegraf"/>
                <a:sym typeface="Telegraf"/>
              </a:rPr>
              <a:t>, have significant defect quantities, which contribute to downtime at plants.</a:t>
            </a:r>
          </a:p>
          <a:p>
            <a:pPr marL="388620" lvl="1" indent="-194310" algn="l">
              <a:lnSpc>
                <a:spcPts val="2520"/>
              </a:lnSpc>
              <a:buFont typeface="Arial"/>
              <a:buChar char="•"/>
            </a:pPr>
            <a:r>
              <a:rPr lang="en-US" sz="1800" dirty="0">
                <a:solidFill>
                  <a:srgbClr val="F4E7E7"/>
                </a:solidFill>
                <a:latin typeface="Telegraf"/>
                <a:ea typeface="Telegraf"/>
                <a:cs typeface="Telegraf"/>
                <a:sym typeface="Telegraf"/>
              </a:rPr>
              <a:t>Defects categorized as “</a:t>
            </a:r>
            <a:r>
              <a:rPr lang="en-US" sz="1800" dirty="0" err="1">
                <a:solidFill>
                  <a:srgbClr val="F4E7E7"/>
                </a:solidFill>
                <a:latin typeface="Telegraf"/>
                <a:ea typeface="Telegraf"/>
                <a:cs typeface="Telegraf"/>
                <a:sym typeface="Telegraf"/>
              </a:rPr>
              <a:t>Misc</a:t>
            </a:r>
            <a:r>
              <a:rPr lang="en-US" sz="1800" dirty="0">
                <a:solidFill>
                  <a:srgbClr val="F4E7E7"/>
                </a:solidFill>
                <a:latin typeface="Telegraf"/>
                <a:ea typeface="Telegraf"/>
                <a:cs typeface="Telegraf"/>
                <a:sym typeface="Telegraf"/>
              </a:rPr>
              <a:t>” and “Not Verified” dominate the distribution.</a:t>
            </a:r>
          </a:p>
          <a:p>
            <a:pPr marL="388620" lvl="1" indent="-194310" algn="l">
              <a:lnSpc>
                <a:spcPts val="2520"/>
              </a:lnSpc>
              <a:buFont typeface="Arial"/>
              <a:buChar char="•"/>
            </a:pPr>
            <a:r>
              <a:rPr lang="en-US" sz="1800" dirty="0">
                <a:solidFill>
                  <a:srgbClr val="F4E7E7"/>
                </a:solidFill>
                <a:latin typeface="Telegraf"/>
                <a:ea typeface="Telegraf"/>
                <a:cs typeface="Telegraf"/>
                <a:sym typeface="Telegraf"/>
              </a:rPr>
              <a:t>Certain plants like Detroit and Springfield exhibit higher defect quantities and downtime, pointing to operational inefficiencies.</a:t>
            </a:r>
          </a:p>
          <a:p>
            <a:pPr algn="l">
              <a:lnSpc>
                <a:spcPts val="3079"/>
              </a:lnSpc>
            </a:pPr>
            <a:endParaRPr lang="en-US" sz="1800" dirty="0">
              <a:solidFill>
                <a:srgbClr val="F4E7E7"/>
              </a:solidFill>
              <a:latin typeface="Telegraf"/>
              <a:ea typeface="Telegraf"/>
              <a:cs typeface="Telegraf"/>
              <a:sym typeface="Telegraf"/>
            </a:endParaRPr>
          </a:p>
          <a:p>
            <a:pPr algn="l">
              <a:lnSpc>
                <a:spcPts val="3079"/>
              </a:lnSpc>
            </a:pPr>
            <a:r>
              <a:rPr lang="en-US" sz="2199" b="1" dirty="0">
                <a:solidFill>
                  <a:srgbClr val="F4E7E7"/>
                </a:solidFill>
                <a:latin typeface="Telegraf Bold"/>
                <a:ea typeface="Telegraf Bold"/>
                <a:cs typeface="Telegraf Bold"/>
                <a:sym typeface="Telegraf Bold"/>
              </a:rPr>
              <a:t>Recommendations:</a:t>
            </a:r>
          </a:p>
          <a:p>
            <a:pPr marL="388620" lvl="1" indent="-194310" algn="l">
              <a:lnSpc>
                <a:spcPts val="2520"/>
              </a:lnSpc>
              <a:buFont typeface="Arial"/>
              <a:buChar char="•"/>
            </a:pPr>
            <a:r>
              <a:rPr lang="en-US" sz="1800" dirty="0">
                <a:solidFill>
                  <a:srgbClr val="F4E7E7"/>
                </a:solidFill>
                <a:latin typeface="Telegraf"/>
                <a:ea typeface="Telegraf"/>
                <a:cs typeface="Telegraf"/>
                <a:sym typeface="Telegraf"/>
              </a:rPr>
              <a:t>Investigate the root causes of high defect rates in specific vendors and materials, particularly raw materials.</a:t>
            </a:r>
          </a:p>
          <a:p>
            <a:pPr marL="388620" lvl="1" indent="-194310" algn="l">
              <a:lnSpc>
                <a:spcPts val="2520"/>
              </a:lnSpc>
              <a:buFont typeface="Arial"/>
              <a:buChar char="•"/>
            </a:pPr>
            <a:r>
              <a:rPr lang="en-US" sz="1800" dirty="0">
                <a:solidFill>
                  <a:srgbClr val="F4E7E7"/>
                </a:solidFill>
                <a:latin typeface="Telegraf"/>
                <a:ea typeface="Telegraf"/>
                <a:cs typeface="Telegraf"/>
                <a:sym typeface="Telegraf"/>
              </a:rPr>
              <a:t>Address process inefficiencies at high-defect plants, starting with the most affected ones.</a:t>
            </a:r>
          </a:p>
          <a:p>
            <a:pPr algn="ctr">
              <a:lnSpc>
                <a:spcPts val="2520"/>
              </a:lnSpc>
            </a:pPr>
            <a:endParaRPr lang="en-US" sz="1800" dirty="0">
              <a:solidFill>
                <a:srgbClr val="F4E7E7"/>
              </a:solidFill>
              <a:latin typeface="Telegraf"/>
              <a:ea typeface="Telegraf"/>
              <a:cs typeface="Telegraf"/>
              <a:sym typeface="Telegraf"/>
            </a:endParaRPr>
          </a:p>
        </p:txBody>
      </p:sp>
      <p:grpSp>
        <p:nvGrpSpPr>
          <p:cNvPr id="7" name="Group 7"/>
          <p:cNvGrpSpPr/>
          <p:nvPr/>
        </p:nvGrpSpPr>
        <p:grpSpPr>
          <a:xfrm>
            <a:off x="1028700" y="755075"/>
            <a:ext cx="5459791" cy="547251"/>
            <a:chOff x="0" y="0"/>
            <a:chExt cx="7279721" cy="729668"/>
          </a:xfrm>
        </p:grpSpPr>
        <p:sp>
          <p:nvSpPr>
            <p:cNvPr id="8" name="Freeform 8"/>
            <p:cNvSpPr/>
            <p:nvPr/>
          </p:nvSpPr>
          <p:spPr>
            <a:xfrm>
              <a:off x="0" y="0"/>
              <a:ext cx="708441" cy="729668"/>
            </a:xfrm>
            <a:custGeom>
              <a:avLst/>
              <a:gdLst/>
              <a:ahLst/>
              <a:cxnLst/>
              <a:rect l="l" t="t" r="r" b="b"/>
              <a:pathLst>
                <a:path w="708441" h="729668">
                  <a:moveTo>
                    <a:pt x="0" y="0"/>
                  </a:moveTo>
                  <a:lnTo>
                    <a:pt x="708441" y="0"/>
                  </a:lnTo>
                  <a:lnTo>
                    <a:pt x="708441" y="729668"/>
                  </a:lnTo>
                  <a:lnTo>
                    <a:pt x="0" y="7296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919139" y="130840"/>
              <a:ext cx="6360582" cy="410839"/>
            </a:xfrm>
            <a:prstGeom prst="rect">
              <a:avLst/>
            </a:prstGeom>
          </p:spPr>
          <p:txBody>
            <a:bodyPr lIns="0" tIns="0" rIns="0" bIns="0" rtlCol="0" anchor="t">
              <a:spAutoFit/>
            </a:bodyPr>
            <a:lstStyle/>
            <a:p>
              <a:pPr algn="l">
                <a:lnSpc>
                  <a:spcPts val="2477"/>
                </a:lnSpc>
                <a:spcBef>
                  <a:spcPct val="0"/>
                </a:spcBef>
              </a:pPr>
              <a:r>
                <a:rPr lang="en-US" sz="1769" b="1">
                  <a:solidFill>
                    <a:srgbClr val="F4E7E7"/>
                  </a:solidFill>
                  <a:latin typeface="Telegraf Bold"/>
                  <a:ea typeface="Telegraf Bold"/>
                  <a:cs typeface="Telegraf Bold"/>
                  <a:sym typeface="Telegraf Bold"/>
                </a:rPr>
                <a:t>Hesham Amr</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sp>
        <p:nvSpPr>
          <p:cNvPr id="3" name="TextBox 3"/>
          <p:cNvSpPr txBox="1"/>
          <p:nvPr/>
        </p:nvSpPr>
        <p:spPr>
          <a:xfrm>
            <a:off x="928762" y="3425995"/>
            <a:ext cx="14562857" cy="3838916"/>
          </a:xfrm>
          <a:prstGeom prst="rect">
            <a:avLst/>
          </a:prstGeom>
        </p:spPr>
        <p:txBody>
          <a:bodyPr lIns="0" tIns="0" rIns="0" bIns="0" rtlCol="0" anchor="t">
            <a:spAutoFit/>
          </a:bodyPr>
          <a:lstStyle/>
          <a:p>
            <a:pPr algn="l">
              <a:lnSpc>
                <a:spcPts val="3079"/>
              </a:lnSpc>
              <a:spcBef>
                <a:spcPct val="0"/>
              </a:spcBef>
            </a:pPr>
            <a:r>
              <a:rPr lang="en-US" sz="2199" b="1" dirty="0">
                <a:solidFill>
                  <a:srgbClr val="FFFFFF"/>
                </a:solidFill>
                <a:latin typeface="Telegraf Bold"/>
                <a:ea typeface="Telegraf Bold"/>
                <a:cs typeface="Telegraf Bold"/>
                <a:sym typeface="Telegraf Bold"/>
              </a:rPr>
              <a:t>Background: </a:t>
            </a:r>
          </a:p>
          <a:p>
            <a:pPr marL="328852" lvl="1" indent="-164426" algn="l">
              <a:lnSpc>
                <a:spcPts val="2132"/>
              </a:lnSpc>
              <a:spcBef>
                <a:spcPct val="0"/>
              </a:spcBef>
              <a:buFont typeface="Arial"/>
              <a:buChar char="•"/>
            </a:pPr>
            <a:r>
              <a:rPr lang="en-US" sz="1523" dirty="0">
                <a:solidFill>
                  <a:srgbClr val="FFFFFF"/>
                </a:solidFill>
                <a:latin typeface="Telegraf"/>
                <a:ea typeface="Telegraf"/>
                <a:cs typeface="Telegraf"/>
                <a:sym typeface="Telegraf"/>
              </a:rPr>
              <a:t>This analysis was initiated to understand trends in defect occurrences by material type, vendors, and plant locations. The primary goal is to reduce the defect rate, improve plant efficiency, and streamline vendor selection.</a:t>
            </a:r>
          </a:p>
          <a:p>
            <a:pPr algn="l">
              <a:lnSpc>
                <a:spcPts val="3079"/>
              </a:lnSpc>
              <a:spcBef>
                <a:spcPct val="0"/>
              </a:spcBef>
            </a:pPr>
            <a:endParaRPr lang="en-US" sz="1523" dirty="0">
              <a:solidFill>
                <a:srgbClr val="FFFFFF"/>
              </a:solidFill>
              <a:latin typeface="Telegraf"/>
              <a:ea typeface="Telegraf"/>
              <a:cs typeface="Telegraf"/>
              <a:sym typeface="Telegraf"/>
            </a:endParaRPr>
          </a:p>
          <a:p>
            <a:pPr algn="l">
              <a:lnSpc>
                <a:spcPts val="3079"/>
              </a:lnSpc>
              <a:spcBef>
                <a:spcPct val="0"/>
              </a:spcBef>
            </a:pPr>
            <a:r>
              <a:rPr lang="en-US" sz="2199" b="1" dirty="0">
                <a:solidFill>
                  <a:srgbClr val="FFFFFF"/>
                </a:solidFill>
                <a:latin typeface="Telegraf Bold"/>
                <a:ea typeface="Telegraf Bold"/>
                <a:cs typeface="Telegraf Bold"/>
                <a:sym typeface="Telegraf Bold"/>
              </a:rPr>
              <a:t>Problem Definition: </a:t>
            </a:r>
          </a:p>
          <a:p>
            <a:pPr marL="328852" lvl="1" indent="-164426" algn="l">
              <a:lnSpc>
                <a:spcPts val="2132"/>
              </a:lnSpc>
              <a:spcBef>
                <a:spcPct val="0"/>
              </a:spcBef>
              <a:buFont typeface="Arial"/>
              <a:buChar char="•"/>
            </a:pPr>
            <a:r>
              <a:rPr lang="en-US" sz="1523" dirty="0">
                <a:solidFill>
                  <a:srgbClr val="FFFFFF"/>
                </a:solidFill>
                <a:latin typeface="Telegraf"/>
                <a:ea typeface="Telegraf"/>
                <a:cs typeface="Telegraf"/>
                <a:sym typeface="Telegraf"/>
              </a:rPr>
              <a:t>High defect rates result in operational inefficiencies and prolonged downtimes at various manufacturing plants, leading to increased costs and reduced output quality.</a:t>
            </a:r>
          </a:p>
          <a:p>
            <a:pPr algn="l">
              <a:lnSpc>
                <a:spcPts val="3079"/>
              </a:lnSpc>
              <a:spcBef>
                <a:spcPct val="0"/>
              </a:spcBef>
            </a:pPr>
            <a:endParaRPr lang="en-US" sz="1523" dirty="0">
              <a:solidFill>
                <a:srgbClr val="FFFFFF"/>
              </a:solidFill>
              <a:latin typeface="Telegraf"/>
              <a:ea typeface="Telegraf"/>
              <a:cs typeface="Telegraf"/>
              <a:sym typeface="Telegraf"/>
            </a:endParaRPr>
          </a:p>
          <a:p>
            <a:pPr algn="l">
              <a:lnSpc>
                <a:spcPts val="3079"/>
              </a:lnSpc>
              <a:spcBef>
                <a:spcPct val="0"/>
              </a:spcBef>
            </a:pPr>
            <a:r>
              <a:rPr lang="en-US" sz="2199" b="1" dirty="0">
                <a:solidFill>
                  <a:srgbClr val="FFFFFF"/>
                </a:solidFill>
                <a:latin typeface="Telegraf Bold"/>
                <a:ea typeface="Telegraf Bold"/>
                <a:cs typeface="Telegraf Bold"/>
                <a:sym typeface="Telegraf Bold"/>
              </a:rPr>
              <a:t>Data Source and Methods:</a:t>
            </a:r>
          </a:p>
          <a:p>
            <a:pPr marL="328852" lvl="1" indent="-164426" algn="l">
              <a:lnSpc>
                <a:spcPts val="2132"/>
              </a:lnSpc>
              <a:spcBef>
                <a:spcPct val="0"/>
              </a:spcBef>
              <a:buFont typeface="Arial"/>
              <a:buChar char="•"/>
            </a:pPr>
            <a:r>
              <a:rPr lang="en-US" sz="1523" dirty="0">
                <a:solidFill>
                  <a:srgbClr val="FFFFFF"/>
                </a:solidFill>
                <a:latin typeface="Telegraf"/>
                <a:ea typeface="Telegraf"/>
                <a:cs typeface="Telegraf"/>
                <a:sym typeface="Telegraf"/>
              </a:rPr>
              <a:t>The data was collected from defect records spanning from January 1, 2013, to October 10, 2024.</a:t>
            </a:r>
          </a:p>
          <a:p>
            <a:pPr marL="328852" lvl="1" indent="-164426" algn="l">
              <a:lnSpc>
                <a:spcPts val="2132"/>
              </a:lnSpc>
              <a:spcBef>
                <a:spcPct val="0"/>
              </a:spcBef>
              <a:buFont typeface="Arial"/>
              <a:buChar char="•"/>
            </a:pPr>
            <a:r>
              <a:rPr lang="en-US" sz="1523" dirty="0">
                <a:solidFill>
                  <a:srgbClr val="FFFFFF"/>
                </a:solidFill>
                <a:latin typeface="Telegraf"/>
                <a:ea typeface="Telegraf"/>
                <a:cs typeface="Telegraf"/>
                <a:sym typeface="Telegraf"/>
              </a:rPr>
              <a:t>Tools used for analysis included Python for preprocessing and data cleaning, alongside dashboards built to visualize trends.</a:t>
            </a:r>
          </a:p>
          <a:p>
            <a:pPr algn="l">
              <a:lnSpc>
                <a:spcPts val="2132"/>
              </a:lnSpc>
              <a:spcBef>
                <a:spcPct val="0"/>
              </a:spcBef>
            </a:pPr>
            <a:endParaRPr lang="en-US" sz="1523" dirty="0">
              <a:solidFill>
                <a:srgbClr val="FFFFFF"/>
              </a:solidFill>
              <a:latin typeface="Telegraf"/>
              <a:ea typeface="Telegraf"/>
              <a:cs typeface="Telegraf"/>
              <a:sym typeface="Telegraf"/>
            </a:endParaRPr>
          </a:p>
        </p:txBody>
      </p:sp>
      <p:sp>
        <p:nvSpPr>
          <p:cNvPr id="4" name="TextBox 4"/>
          <p:cNvSpPr txBox="1"/>
          <p:nvPr/>
        </p:nvSpPr>
        <p:spPr>
          <a:xfrm>
            <a:off x="928762" y="1550789"/>
            <a:ext cx="15621942" cy="1304925"/>
          </a:xfrm>
          <a:prstGeom prst="rect">
            <a:avLst/>
          </a:prstGeom>
        </p:spPr>
        <p:txBody>
          <a:bodyPr lIns="0" tIns="0" rIns="0" bIns="0" rtlCol="0" anchor="t">
            <a:spAutoFit/>
          </a:bodyPr>
          <a:lstStyle/>
          <a:p>
            <a:pPr algn="l">
              <a:lnSpc>
                <a:spcPts val="9000"/>
              </a:lnSpc>
            </a:pPr>
            <a:r>
              <a:rPr lang="en-US" sz="9000">
                <a:solidFill>
                  <a:srgbClr val="F4E7E7"/>
                </a:solidFill>
                <a:latin typeface="Telegraf"/>
                <a:ea typeface="Telegraf"/>
                <a:cs typeface="Telegraf"/>
                <a:sym typeface="Telegraf"/>
              </a:rPr>
              <a:t>Introduction</a:t>
            </a:r>
          </a:p>
        </p:txBody>
      </p:sp>
      <p:sp>
        <p:nvSpPr>
          <p:cNvPr id="5" name="Freeform 5"/>
          <p:cNvSpPr/>
          <p:nvPr/>
        </p:nvSpPr>
        <p:spPr>
          <a:xfrm flipH="1">
            <a:off x="928762" y="2939226"/>
            <a:ext cx="4123437" cy="97463"/>
          </a:xfrm>
          <a:custGeom>
            <a:avLst/>
            <a:gdLst/>
            <a:ahLst/>
            <a:cxnLst/>
            <a:rect l="l" t="t" r="r" b="b"/>
            <a:pathLst>
              <a:path w="4123437" h="97463">
                <a:moveTo>
                  <a:pt x="4123437" y="0"/>
                </a:moveTo>
                <a:lnTo>
                  <a:pt x="0" y="0"/>
                </a:lnTo>
                <a:lnTo>
                  <a:pt x="0" y="97463"/>
                </a:lnTo>
                <a:lnTo>
                  <a:pt x="4123437" y="97463"/>
                </a:lnTo>
                <a:lnTo>
                  <a:pt x="4123437"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028700" y="755075"/>
            <a:ext cx="5459791" cy="547251"/>
            <a:chOff x="0" y="0"/>
            <a:chExt cx="7279721" cy="729668"/>
          </a:xfrm>
        </p:grpSpPr>
        <p:sp>
          <p:nvSpPr>
            <p:cNvPr id="7" name="Freeform 7"/>
            <p:cNvSpPr/>
            <p:nvPr/>
          </p:nvSpPr>
          <p:spPr>
            <a:xfrm>
              <a:off x="0" y="0"/>
              <a:ext cx="708441" cy="729668"/>
            </a:xfrm>
            <a:custGeom>
              <a:avLst/>
              <a:gdLst/>
              <a:ahLst/>
              <a:cxnLst/>
              <a:rect l="l" t="t" r="r" b="b"/>
              <a:pathLst>
                <a:path w="708441" h="729668">
                  <a:moveTo>
                    <a:pt x="0" y="0"/>
                  </a:moveTo>
                  <a:lnTo>
                    <a:pt x="708441" y="0"/>
                  </a:lnTo>
                  <a:lnTo>
                    <a:pt x="708441" y="729668"/>
                  </a:lnTo>
                  <a:lnTo>
                    <a:pt x="0" y="7296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919139" y="130840"/>
              <a:ext cx="6360582" cy="410839"/>
            </a:xfrm>
            <a:prstGeom prst="rect">
              <a:avLst/>
            </a:prstGeom>
          </p:spPr>
          <p:txBody>
            <a:bodyPr lIns="0" tIns="0" rIns="0" bIns="0" rtlCol="0" anchor="t">
              <a:spAutoFit/>
            </a:bodyPr>
            <a:lstStyle/>
            <a:p>
              <a:pPr algn="l">
                <a:lnSpc>
                  <a:spcPts val="2477"/>
                </a:lnSpc>
                <a:spcBef>
                  <a:spcPct val="0"/>
                </a:spcBef>
              </a:pPr>
              <a:r>
                <a:rPr lang="en-US" sz="1769" b="1">
                  <a:solidFill>
                    <a:srgbClr val="F4E7E7"/>
                  </a:solidFill>
                  <a:latin typeface="Telegraf Bold"/>
                  <a:ea typeface="Telegraf Bold"/>
                  <a:cs typeface="Telegraf Bold"/>
                  <a:sym typeface="Telegraf Bold"/>
                </a:rPr>
                <a:t>Hesham Amr</a:t>
              </a:r>
            </a:p>
          </p:txBody>
        </p:sp>
      </p:grpSp>
      <p:sp>
        <p:nvSpPr>
          <p:cNvPr id="9" name="TextBox 9"/>
          <p:cNvSpPr txBox="1"/>
          <p:nvPr/>
        </p:nvSpPr>
        <p:spPr>
          <a:xfrm>
            <a:off x="1028700" y="9210675"/>
            <a:ext cx="2800980" cy="320040"/>
          </a:xfrm>
          <a:prstGeom prst="rect">
            <a:avLst/>
          </a:prstGeom>
        </p:spPr>
        <p:txBody>
          <a:bodyPr lIns="0" tIns="0" rIns="0" bIns="0" rtlCol="0" anchor="t">
            <a:spAutoFit/>
          </a:bodyPr>
          <a:lstStyle/>
          <a:p>
            <a:pPr marL="0" lvl="0" indent="0" algn="l">
              <a:lnSpc>
                <a:spcPts val="2340"/>
              </a:lnSpc>
              <a:spcBef>
                <a:spcPct val="0"/>
              </a:spcBef>
            </a:pPr>
            <a:r>
              <a:rPr lang="en-US" sz="1800">
                <a:solidFill>
                  <a:srgbClr val="F4E7E7"/>
                </a:solidFill>
                <a:latin typeface="Telegraf"/>
                <a:ea typeface="Telegraf"/>
                <a:cs typeface="Telegraf"/>
                <a:sym typeface="Telegraf"/>
              </a:rPr>
              <a:t>Back to </a:t>
            </a:r>
            <a:r>
              <a:rPr lang="en-US" sz="1800" b="1">
                <a:solidFill>
                  <a:srgbClr val="F4E7E7"/>
                </a:solidFill>
                <a:latin typeface="Telegraf Bold"/>
                <a:ea typeface="Telegraf Bold"/>
                <a:cs typeface="Telegraf Bold"/>
                <a:sym typeface="Telegraf Bold"/>
              </a:rPr>
              <a:t>Agenda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E7E7"/>
        </a:solidFill>
        <a:effectLst/>
      </p:bgPr>
    </p:bg>
    <p:spTree>
      <p:nvGrpSpPr>
        <p:cNvPr id="1" name=""/>
        <p:cNvGrpSpPr/>
        <p:nvPr/>
      </p:nvGrpSpPr>
      <p:grpSpPr>
        <a:xfrm>
          <a:off x="0" y="0"/>
          <a:ext cx="0" cy="0"/>
          <a:chOff x="0" y="0"/>
          <a:chExt cx="0" cy="0"/>
        </a:xfrm>
      </p:grpSpPr>
      <p:sp>
        <p:nvSpPr>
          <p:cNvPr id="2" name="Freeform 2"/>
          <p:cNvSpPr/>
          <p:nvPr/>
        </p:nvSpPr>
        <p:spPr>
          <a:xfrm rot="-10218280" flipH="1">
            <a:off x="-5649145" y="7489958"/>
            <a:ext cx="12499411" cy="9113207"/>
          </a:xfrm>
          <a:custGeom>
            <a:avLst/>
            <a:gdLst/>
            <a:ahLst/>
            <a:cxnLst/>
            <a:rect l="l" t="t" r="r" b="b"/>
            <a:pathLst>
              <a:path w="12499411" h="9113207">
                <a:moveTo>
                  <a:pt x="12499412" y="0"/>
                </a:moveTo>
                <a:lnTo>
                  <a:pt x="0" y="0"/>
                </a:lnTo>
                <a:lnTo>
                  <a:pt x="0" y="9113207"/>
                </a:lnTo>
                <a:lnTo>
                  <a:pt x="12499412" y="9113207"/>
                </a:lnTo>
                <a:lnTo>
                  <a:pt x="1249941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351617" y="3136064"/>
            <a:ext cx="7907683" cy="5786531"/>
          </a:xfrm>
          <a:custGeom>
            <a:avLst/>
            <a:gdLst/>
            <a:ahLst/>
            <a:cxnLst/>
            <a:rect l="l" t="t" r="r" b="b"/>
            <a:pathLst>
              <a:path w="7907683" h="5786531">
                <a:moveTo>
                  <a:pt x="0" y="0"/>
                </a:moveTo>
                <a:lnTo>
                  <a:pt x="7907683" y="0"/>
                </a:lnTo>
                <a:lnTo>
                  <a:pt x="7907683" y="5786531"/>
                </a:lnTo>
                <a:lnTo>
                  <a:pt x="0" y="5786531"/>
                </a:lnTo>
                <a:lnTo>
                  <a:pt x="0" y="0"/>
                </a:lnTo>
                <a:close/>
              </a:path>
            </a:pathLst>
          </a:custGeom>
          <a:blipFill>
            <a:blip r:embed="rId4"/>
            <a:stretch>
              <a:fillRect t="-2157" b="-2157"/>
            </a:stretch>
          </a:blipFill>
        </p:spPr>
      </p:sp>
      <p:sp>
        <p:nvSpPr>
          <p:cNvPr id="4" name="TextBox 4"/>
          <p:cNvSpPr txBox="1"/>
          <p:nvPr/>
        </p:nvSpPr>
        <p:spPr>
          <a:xfrm>
            <a:off x="1028700" y="3533770"/>
            <a:ext cx="7539056" cy="4801235"/>
          </a:xfrm>
          <a:prstGeom prst="rect">
            <a:avLst/>
          </a:prstGeom>
        </p:spPr>
        <p:txBody>
          <a:bodyPr lIns="0" tIns="0" rIns="0" bIns="0" rtlCol="0" anchor="t">
            <a:spAutoFit/>
          </a:bodyPr>
          <a:lstStyle/>
          <a:p>
            <a:pPr marL="474979" lvl="1" indent="-237490" algn="l">
              <a:lnSpc>
                <a:spcPts val="3079"/>
              </a:lnSpc>
              <a:buFont typeface="Arial"/>
              <a:buChar char="•"/>
            </a:pPr>
            <a:r>
              <a:rPr lang="en-US" sz="2199" b="1" dirty="0">
                <a:solidFill>
                  <a:srgbClr val="000000"/>
                </a:solidFill>
                <a:latin typeface="Telegraf Bold"/>
                <a:ea typeface="Telegraf Bold"/>
                <a:cs typeface="Telegraf Bold"/>
                <a:sym typeface="Telegraf Bold"/>
              </a:rPr>
              <a:t>Data Characteristics:</a:t>
            </a:r>
          </a:p>
          <a:p>
            <a:pPr marL="647700" lvl="2" indent="-215900" algn="l">
              <a:lnSpc>
                <a:spcPts val="2100"/>
              </a:lnSpc>
              <a:spcBef>
                <a:spcPct val="0"/>
              </a:spcBef>
              <a:buFont typeface="Arial"/>
              <a:buChar char="⚬"/>
            </a:pPr>
            <a:r>
              <a:rPr lang="en-US" sz="1500" dirty="0">
                <a:solidFill>
                  <a:srgbClr val="000000"/>
                </a:solidFill>
                <a:latin typeface="Telegraf"/>
                <a:ea typeface="Telegraf"/>
                <a:cs typeface="Telegraf"/>
                <a:sym typeface="Telegraf"/>
              </a:rPr>
              <a:t>The dataset consists of 6145 rows, each representing a defect occurrence. Key columns include Date, Material Type, Vendor ID, Defect Type, Defect Qty, and Downtime (in minutes).</a:t>
            </a:r>
          </a:p>
          <a:p>
            <a:pPr marL="647700" lvl="2" indent="-215900" algn="l">
              <a:lnSpc>
                <a:spcPts val="2100"/>
              </a:lnSpc>
              <a:spcBef>
                <a:spcPct val="0"/>
              </a:spcBef>
              <a:buFont typeface="Arial"/>
              <a:buChar char="⚬"/>
            </a:pPr>
            <a:r>
              <a:rPr lang="en-US" sz="1500" dirty="0">
                <a:solidFill>
                  <a:srgbClr val="000000"/>
                </a:solidFill>
                <a:latin typeface="Telegraf"/>
                <a:ea typeface="Telegraf"/>
                <a:cs typeface="Telegraf"/>
                <a:sym typeface="Telegraf"/>
              </a:rPr>
              <a:t>There were 193 duplicated records, which were removed before analysis. Missing values were also handled</a:t>
            </a:r>
          </a:p>
          <a:p>
            <a:pPr algn="l">
              <a:lnSpc>
                <a:spcPts val="2100"/>
              </a:lnSpc>
              <a:spcBef>
                <a:spcPct val="0"/>
              </a:spcBef>
            </a:pPr>
            <a:r>
              <a:rPr lang="en-US" sz="1500" dirty="0">
                <a:solidFill>
                  <a:srgbClr val="000000"/>
                </a:solidFill>
                <a:latin typeface="Telegraf"/>
                <a:ea typeface="Telegraf"/>
                <a:cs typeface="Telegraf"/>
                <a:sym typeface="Telegraf"/>
              </a:rPr>
              <a:t>.</a:t>
            </a:r>
          </a:p>
          <a:p>
            <a:pPr marL="474979" lvl="1" indent="-237490" algn="l">
              <a:lnSpc>
                <a:spcPts val="3079"/>
              </a:lnSpc>
              <a:spcBef>
                <a:spcPct val="0"/>
              </a:spcBef>
              <a:buFont typeface="Arial"/>
              <a:buChar char="•"/>
            </a:pPr>
            <a:r>
              <a:rPr lang="en-US" sz="2199" b="1" dirty="0">
                <a:solidFill>
                  <a:srgbClr val="000000"/>
                </a:solidFill>
                <a:latin typeface="Telegraf Bold"/>
                <a:ea typeface="Telegraf Bold"/>
                <a:cs typeface="Telegraf Bold"/>
                <a:sym typeface="Telegraf Bold"/>
              </a:rPr>
              <a:t>Summary Visualizations:</a:t>
            </a:r>
          </a:p>
          <a:p>
            <a:pPr marL="647700" lvl="2" indent="-215900" algn="l">
              <a:lnSpc>
                <a:spcPts val="2100"/>
              </a:lnSpc>
              <a:spcBef>
                <a:spcPct val="0"/>
              </a:spcBef>
              <a:buFont typeface="Arial"/>
              <a:buChar char="⚬"/>
            </a:pPr>
            <a:r>
              <a:rPr lang="en-US" sz="1500" dirty="0">
                <a:solidFill>
                  <a:srgbClr val="000000"/>
                </a:solidFill>
                <a:latin typeface="Telegraf"/>
                <a:ea typeface="Telegraf"/>
                <a:cs typeface="Telegraf"/>
                <a:sym typeface="Telegraf"/>
              </a:rPr>
              <a:t>Boxplot for Monthly Defect Trends by Material shows that raw materials have a wide range of defect occurrences.</a:t>
            </a:r>
          </a:p>
          <a:p>
            <a:pPr marL="647700" lvl="2" indent="-215900" algn="l">
              <a:lnSpc>
                <a:spcPts val="2100"/>
              </a:lnSpc>
              <a:spcBef>
                <a:spcPct val="0"/>
              </a:spcBef>
              <a:buFont typeface="Arial"/>
              <a:buChar char="⚬"/>
            </a:pPr>
            <a:r>
              <a:rPr lang="en-US" sz="1500" dirty="0">
                <a:solidFill>
                  <a:srgbClr val="000000"/>
                </a:solidFill>
                <a:latin typeface="Telegraf"/>
                <a:ea typeface="Telegraf"/>
                <a:cs typeface="Telegraf"/>
                <a:sym typeface="Telegraf"/>
              </a:rPr>
              <a:t>Line chart for Monthly Defect Trends highlights notable peaks in May and October.</a:t>
            </a:r>
          </a:p>
          <a:p>
            <a:pPr marL="647700" lvl="2" indent="-215900" algn="l">
              <a:lnSpc>
                <a:spcPts val="2100"/>
              </a:lnSpc>
              <a:spcBef>
                <a:spcPct val="0"/>
              </a:spcBef>
              <a:buFont typeface="Arial"/>
              <a:buChar char="⚬"/>
            </a:pPr>
            <a:r>
              <a:rPr lang="en-US" sz="1500" dirty="0">
                <a:solidFill>
                  <a:srgbClr val="000000"/>
                </a:solidFill>
                <a:latin typeface="Telegraf"/>
                <a:ea typeface="Telegraf"/>
                <a:cs typeface="Telegraf"/>
                <a:sym typeface="Telegraf"/>
              </a:rPr>
              <a:t>Bar charts and pie charts represent vendor performance and material-specific defect breakdowns.</a:t>
            </a:r>
          </a:p>
          <a:p>
            <a:pPr marL="647700" lvl="2" indent="-215900" algn="l">
              <a:lnSpc>
                <a:spcPts val="2100"/>
              </a:lnSpc>
              <a:spcBef>
                <a:spcPct val="0"/>
              </a:spcBef>
              <a:buFont typeface="Arial"/>
              <a:buChar char="⚬"/>
            </a:pPr>
            <a:r>
              <a:rPr lang="en-US" sz="1500" dirty="0">
                <a:solidFill>
                  <a:srgbClr val="000000"/>
                </a:solidFill>
                <a:latin typeface="Telegraf"/>
                <a:ea typeface="Telegraf"/>
                <a:cs typeface="Telegraf"/>
                <a:sym typeface="Telegraf"/>
              </a:rPr>
              <a:t>Data Cleaning: Duplicated rows were removed, and null values in critical columns were filled or dropped.</a:t>
            </a:r>
          </a:p>
          <a:p>
            <a:pPr algn="l">
              <a:lnSpc>
                <a:spcPts val="2100"/>
              </a:lnSpc>
              <a:spcBef>
                <a:spcPct val="0"/>
              </a:spcBef>
            </a:pPr>
            <a:endParaRPr lang="en-US" sz="1500" dirty="0">
              <a:solidFill>
                <a:srgbClr val="000000"/>
              </a:solidFill>
              <a:latin typeface="Telegraf"/>
              <a:ea typeface="Telegraf"/>
              <a:cs typeface="Telegraf"/>
              <a:sym typeface="Telegraf"/>
            </a:endParaRPr>
          </a:p>
        </p:txBody>
      </p:sp>
      <p:sp>
        <p:nvSpPr>
          <p:cNvPr id="5" name="TextBox 5"/>
          <p:cNvSpPr txBox="1"/>
          <p:nvPr/>
        </p:nvSpPr>
        <p:spPr>
          <a:xfrm>
            <a:off x="1028700" y="9210675"/>
            <a:ext cx="2800980" cy="320040"/>
          </a:xfrm>
          <a:prstGeom prst="rect">
            <a:avLst/>
          </a:prstGeom>
        </p:spPr>
        <p:txBody>
          <a:bodyPr lIns="0" tIns="0" rIns="0" bIns="0" rtlCol="0" anchor="t">
            <a:spAutoFit/>
          </a:bodyPr>
          <a:lstStyle/>
          <a:p>
            <a:pPr marL="0" lvl="0" indent="0" algn="l">
              <a:lnSpc>
                <a:spcPts val="2340"/>
              </a:lnSpc>
              <a:spcBef>
                <a:spcPct val="0"/>
              </a:spcBef>
            </a:pPr>
            <a:r>
              <a:rPr lang="en-US" sz="1800">
                <a:solidFill>
                  <a:srgbClr val="000000"/>
                </a:solidFill>
                <a:latin typeface="Telegraf"/>
                <a:ea typeface="Telegraf"/>
                <a:cs typeface="Telegraf"/>
                <a:sym typeface="Telegraf"/>
              </a:rPr>
              <a:t>Back to </a:t>
            </a:r>
            <a:r>
              <a:rPr lang="en-US" sz="1800" b="1">
                <a:solidFill>
                  <a:srgbClr val="000000"/>
                </a:solidFill>
                <a:latin typeface="Telegraf Bold"/>
                <a:ea typeface="Telegraf Bold"/>
                <a:cs typeface="Telegraf Bold"/>
                <a:sym typeface="Telegraf Bold"/>
              </a:rPr>
              <a:t>Agenda</a:t>
            </a:r>
          </a:p>
        </p:txBody>
      </p:sp>
      <p:sp>
        <p:nvSpPr>
          <p:cNvPr id="6" name="TextBox 6"/>
          <p:cNvSpPr txBox="1"/>
          <p:nvPr/>
        </p:nvSpPr>
        <p:spPr>
          <a:xfrm>
            <a:off x="928762" y="1550789"/>
            <a:ext cx="11079084" cy="1304925"/>
          </a:xfrm>
          <a:prstGeom prst="rect">
            <a:avLst/>
          </a:prstGeom>
        </p:spPr>
        <p:txBody>
          <a:bodyPr lIns="0" tIns="0" rIns="0" bIns="0" rtlCol="0" anchor="t">
            <a:spAutoFit/>
          </a:bodyPr>
          <a:lstStyle/>
          <a:p>
            <a:pPr algn="l">
              <a:lnSpc>
                <a:spcPts val="9000"/>
              </a:lnSpc>
            </a:pPr>
            <a:r>
              <a:rPr lang="en-US" sz="9000">
                <a:solidFill>
                  <a:srgbClr val="000000"/>
                </a:solidFill>
                <a:latin typeface="Telegraf"/>
                <a:ea typeface="Telegraf"/>
                <a:cs typeface="Telegraf"/>
                <a:sym typeface="Telegraf"/>
              </a:rPr>
              <a:t>Data Exploration</a:t>
            </a:r>
          </a:p>
        </p:txBody>
      </p:sp>
      <p:sp>
        <p:nvSpPr>
          <p:cNvPr id="7" name="Freeform 7"/>
          <p:cNvSpPr/>
          <p:nvPr/>
        </p:nvSpPr>
        <p:spPr>
          <a:xfrm flipH="1">
            <a:off x="928762" y="2939226"/>
            <a:ext cx="4123437" cy="97463"/>
          </a:xfrm>
          <a:custGeom>
            <a:avLst/>
            <a:gdLst/>
            <a:ahLst/>
            <a:cxnLst/>
            <a:rect l="l" t="t" r="r" b="b"/>
            <a:pathLst>
              <a:path w="4123437" h="97463">
                <a:moveTo>
                  <a:pt x="4123437" y="0"/>
                </a:moveTo>
                <a:lnTo>
                  <a:pt x="0" y="0"/>
                </a:lnTo>
                <a:lnTo>
                  <a:pt x="0" y="97463"/>
                </a:lnTo>
                <a:lnTo>
                  <a:pt x="4123437" y="97463"/>
                </a:lnTo>
                <a:lnTo>
                  <a:pt x="4123437"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8" name="Group 8"/>
          <p:cNvGrpSpPr/>
          <p:nvPr/>
        </p:nvGrpSpPr>
        <p:grpSpPr>
          <a:xfrm>
            <a:off x="1028700" y="755075"/>
            <a:ext cx="5459791" cy="547251"/>
            <a:chOff x="0" y="0"/>
            <a:chExt cx="7279721" cy="729668"/>
          </a:xfrm>
        </p:grpSpPr>
        <p:sp>
          <p:nvSpPr>
            <p:cNvPr id="9" name="Freeform 9"/>
            <p:cNvSpPr/>
            <p:nvPr/>
          </p:nvSpPr>
          <p:spPr>
            <a:xfrm>
              <a:off x="0" y="0"/>
              <a:ext cx="708441" cy="729668"/>
            </a:xfrm>
            <a:custGeom>
              <a:avLst/>
              <a:gdLst/>
              <a:ahLst/>
              <a:cxnLst/>
              <a:rect l="l" t="t" r="r" b="b"/>
              <a:pathLst>
                <a:path w="708441" h="729668">
                  <a:moveTo>
                    <a:pt x="0" y="0"/>
                  </a:moveTo>
                  <a:lnTo>
                    <a:pt x="708441" y="0"/>
                  </a:lnTo>
                  <a:lnTo>
                    <a:pt x="708441" y="729668"/>
                  </a:lnTo>
                  <a:lnTo>
                    <a:pt x="0" y="72966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TextBox 10"/>
            <p:cNvSpPr txBox="1"/>
            <p:nvPr/>
          </p:nvSpPr>
          <p:spPr>
            <a:xfrm>
              <a:off x="919139" y="130840"/>
              <a:ext cx="6360582" cy="416318"/>
            </a:xfrm>
            <a:prstGeom prst="rect">
              <a:avLst/>
            </a:prstGeom>
          </p:spPr>
          <p:txBody>
            <a:bodyPr lIns="0" tIns="0" rIns="0" bIns="0" rtlCol="0" anchor="t">
              <a:spAutoFit/>
            </a:bodyPr>
            <a:lstStyle/>
            <a:p>
              <a:pPr algn="l">
                <a:lnSpc>
                  <a:spcPts val="2477"/>
                </a:lnSpc>
                <a:spcBef>
                  <a:spcPct val="0"/>
                </a:spcBef>
              </a:pPr>
              <a:r>
                <a:rPr lang="en-US" sz="1769" b="1">
                  <a:solidFill>
                    <a:srgbClr val="000000"/>
                  </a:solidFill>
                  <a:latin typeface="Telegraf Bold"/>
                  <a:ea typeface="Telegraf Bold"/>
                  <a:cs typeface="Telegraf Bold"/>
                  <a:sym typeface="Telegraf Bold"/>
                </a:rPr>
                <a:t>Hesham Amr</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7B1919"/>
        </a:solidFill>
        <a:effectLst/>
      </p:bgPr>
    </p:bg>
    <p:spTree>
      <p:nvGrpSpPr>
        <p:cNvPr id="1" name=""/>
        <p:cNvGrpSpPr/>
        <p:nvPr/>
      </p:nvGrpSpPr>
      <p:grpSpPr>
        <a:xfrm>
          <a:off x="0" y="0"/>
          <a:ext cx="0" cy="0"/>
          <a:chOff x="0" y="0"/>
          <a:chExt cx="0" cy="0"/>
        </a:xfrm>
      </p:grpSpPr>
      <p:sp>
        <p:nvSpPr>
          <p:cNvPr id="2" name="Freeform 2"/>
          <p:cNvSpPr/>
          <p:nvPr/>
        </p:nvSpPr>
        <p:spPr>
          <a:xfrm rot="682891">
            <a:off x="8032223" y="-4556882"/>
            <a:ext cx="12733730" cy="7593934"/>
          </a:xfrm>
          <a:custGeom>
            <a:avLst/>
            <a:gdLst/>
            <a:ahLst/>
            <a:cxnLst/>
            <a:rect l="l" t="t" r="r" b="b"/>
            <a:pathLst>
              <a:path w="12733730" h="7593934">
                <a:moveTo>
                  <a:pt x="0" y="0"/>
                </a:moveTo>
                <a:lnTo>
                  <a:pt x="12733730" y="0"/>
                </a:lnTo>
                <a:lnTo>
                  <a:pt x="12733730" y="7593933"/>
                </a:lnTo>
                <a:lnTo>
                  <a:pt x="0" y="75939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928762" y="3223244"/>
            <a:ext cx="15598867" cy="4886960"/>
          </a:xfrm>
          <a:prstGeom prst="rect">
            <a:avLst/>
          </a:prstGeom>
        </p:spPr>
        <p:txBody>
          <a:bodyPr lIns="0" tIns="0" rIns="0" bIns="0" rtlCol="0" anchor="t">
            <a:spAutoFit/>
          </a:bodyPr>
          <a:lstStyle/>
          <a:p>
            <a:pPr algn="l">
              <a:lnSpc>
                <a:spcPts val="3079"/>
              </a:lnSpc>
            </a:pPr>
            <a:r>
              <a:rPr lang="en-US" sz="2199" b="1">
                <a:solidFill>
                  <a:srgbClr val="F4E7E7"/>
                </a:solidFill>
                <a:latin typeface="Telegraf Bold"/>
                <a:ea typeface="Telegraf Bold"/>
                <a:cs typeface="Telegraf Bold"/>
                <a:sym typeface="Telegraf Bold"/>
              </a:rPr>
              <a:t>Key Findings:</a:t>
            </a:r>
          </a:p>
          <a:p>
            <a:pPr marL="323850" lvl="1" indent="-161925" algn="l">
              <a:lnSpc>
                <a:spcPts val="2100"/>
              </a:lnSpc>
              <a:spcBef>
                <a:spcPct val="0"/>
              </a:spcBef>
              <a:buFont typeface="Arial"/>
              <a:buChar char="•"/>
            </a:pPr>
            <a:r>
              <a:rPr lang="en-US" sz="1500">
                <a:solidFill>
                  <a:srgbClr val="F4E7E7"/>
                </a:solidFill>
                <a:latin typeface="Telegraf"/>
                <a:ea typeface="Telegraf"/>
                <a:cs typeface="Telegraf"/>
                <a:sym typeface="Telegraf"/>
              </a:rPr>
              <a:t>Defect Quantities by Material: The highest defects are found in raw materials, film, and cartons. These materials need immediate focus to improve the manufacturing process.</a:t>
            </a:r>
          </a:p>
          <a:p>
            <a:pPr marL="323850" lvl="1" indent="-161925" algn="l">
              <a:lnSpc>
                <a:spcPts val="2100"/>
              </a:lnSpc>
              <a:spcBef>
                <a:spcPct val="0"/>
              </a:spcBef>
              <a:buFont typeface="Arial"/>
              <a:buChar char="•"/>
            </a:pPr>
            <a:r>
              <a:rPr lang="en-US" sz="1500">
                <a:solidFill>
                  <a:srgbClr val="F4E7E7"/>
                </a:solidFill>
                <a:latin typeface="Telegraf"/>
                <a:ea typeface="Telegraf"/>
                <a:cs typeface="Telegraf"/>
                <a:sym typeface="Telegraf"/>
              </a:rPr>
              <a:t>Vendor Performance: Vendors such as Solholdings, Dentocity, and Plustax are responsible for the most defects, particularly in molds, labels, and film.</a:t>
            </a:r>
          </a:p>
          <a:p>
            <a:pPr algn="l">
              <a:lnSpc>
                <a:spcPts val="3079"/>
              </a:lnSpc>
              <a:spcBef>
                <a:spcPct val="0"/>
              </a:spcBef>
            </a:pPr>
            <a:endParaRPr lang="en-US" sz="1500">
              <a:solidFill>
                <a:srgbClr val="F4E7E7"/>
              </a:solidFill>
              <a:latin typeface="Telegraf"/>
              <a:ea typeface="Telegraf"/>
              <a:cs typeface="Telegraf"/>
              <a:sym typeface="Telegraf"/>
            </a:endParaRPr>
          </a:p>
          <a:p>
            <a:pPr algn="l">
              <a:lnSpc>
                <a:spcPts val="3079"/>
              </a:lnSpc>
              <a:spcBef>
                <a:spcPct val="0"/>
              </a:spcBef>
            </a:pPr>
            <a:r>
              <a:rPr lang="en-US" sz="2199" b="1">
                <a:solidFill>
                  <a:srgbClr val="F4E7E7"/>
                </a:solidFill>
                <a:latin typeface="Telegraf Bold"/>
                <a:ea typeface="Telegraf Bold"/>
                <a:cs typeface="Telegraf Bold"/>
                <a:sym typeface="Telegraf Bold"/>
              </a:rPr>
              <a:t>Downtime Analysis: </a:t>
            </a:r>
          </a:p>
          <a:p>
            <a:pPr marL="323850" lvl="1" indent="-161925" algn="l">
              <a:lnSpc>
                <a:spcPts val="2100"/>
              </a:lnSpc>
              <a:spcBef>
                <a:spcPct val="0"/>
              </a:spcBef>
              <a:buFont typeface="Arial"/>
              <a:buChar char="•"/>
            </a:pPr>
            <a:r>
              <a:rPr lang="en-US" sz="1500">
                <a:solidFill>
                  <a:srgbClr val="F4E7E7"/>
                </a:solidFill>
                <a:latin typeface="Telegraf"/>
                <a:ea typeface="Telegraf"/>
                <a:cs typeface="Telegraf"/>
                <a:sym typeface="Telegraf"/>
              </a:rPr>
              <a:t>Reddit and Plustax contribute the most to total downtime.</a:t>
            </a:r>
          </a:p>
          <a:p>
            <a:pPr algn="l">
              <a:lnSpc>
                <a:spcPts val="3079"/>
              </a:lnSpc>
              <a:spcBef>
                <a:spcPct val="0"/>
              </a:spcBef>
            </a:pPr>
            <a:endParaRPr lang="en-US" sz="1500">
              <a:solidFill>
                <a:srgbClr val="F4E7E7"/>
              </a:solidFill>
              <a:latin typeface="Telegraf"/>
              <a:ea typeface="Telegraf"/>
              <a:cs typeface="Telegraf"/>
              <a:sym typeface="Telegraf"/>
            </a:endParaRPr>
          </a:p>
          <a:p>
            <a:pPr algn="l">
              <a:lnSpc>
                <a:spcPts val="3079"/>
              </a:lnSpc>
              <a:spcBef>
                <a:spcPct val="0"/>
              </a:spcBef>
            </a:pPr>
            <a:r>
              <a:rPr lang="en-US" sz="2199" b="1">
                <a:solidFill>
                  <a:srgbClr val="F4E7E7"/>
                </a:solidFill>
                <a:latin typeface="Telegraf Bold"/>
                <a:ea typeface="Telegraf Bold"/>
                <a:cs typeface="Telegraf Bold"/>
                <a:sym typeface="Telegraf Bold"/>
              </a:rPr>
              <a:t>Plant Locations: </a:t>
            </a:r>
          </a:p>
          <a:p>
            <a:pPr marL="323850" lvl="1" indent="-161925" algn="l">
              <a:lnSpc>
                <a:spcPts val="2100"/>
              </a:lnSpc>
              <a:spcBef>
                <a:spcPct val="0"/>
              </a:spcBef>
              <a:buFont typeface="Arial"/>
              <a:buChar char="•"/>
            </a:pPr>
            <a:r>
              <a:rPr lang="en-US" sz="1500">
                <a:solidFill>
                  <a:srgbClr val="F4E7E7"/>
                </a:solidFill>
                <a:latin typeface="Telegraf"/>
                <a:ea typeface="Telegraf"/>
                <a:cs typeface="Telegraf"/>
                <a:sym typeface="Telegraf"/>
              </a:rPr>
              <a:t>The Detroit, Springfield, and Chicago plants show the highest defect rates and downtimes, indicating potential areas for operational improvements.</a:t>
            </a:r>
          </a:p>
          <a:p>
            <a:pPr algn="l">
              <a:lnSpc>
                <a:spcPts val="3079"/>
              </a:lnSpc>
              <a:spcBef>
                <a:spcPct val="0"/>
              </a:spcBef>
            </a:pPr>
            <a:endParaRPr lang="en-US" sz="1500">
              <a:solidFill>
                <a:srgbClr val="F4E7E7"/>
              </a:solidFill>
              <a:latin typeface="Telegraf"/>
              <a:ea typeface="Telegraf"/>
              <a:cs typeface="Telegraf"/>
              <a:sym typeface="Telegraf"/>
            </a:endParaRPr>
          </a:p>
          <a:p>
            <a:pPr algn="l">
              <a:lnSpc>
                <a:spcPts val="3079"/>
              </a:lnSpc>
              <a:spcBef>
                <a:spcPct val="0"/>
              </a:spcBef>
            </a:pPr>
            <a:r>
              <a:rPr lang="en-US" sz="2199" b="1">
                <a:solidFill>
                  <a:srgbClr val="F4E7E7"/>
                </a:solidFill>
                <a:latin typeface="Telegraf Bold"/>
                <a:ea typeface="Telegraf Bold"/>
                <a:cs typeface="Telegraf Bold"/>
                <a:sym typeface="Telegraf Bold"/>
              </a:rPr>
              <a:t>Interesting Discovery: </a:t>
            </a:r>
          </a:p>
          <a:p>
            <a:pPr marL="323850" lvl="1" indent="-161925" algn="l">
              <a:lnSpc>
                <a:spcPts val="2100"/>
              </a:lnSpc>
              <a:spcBef>
                <a:spcPct val="0"/>
              </a:spcBef>
              <a:buFont typeface="Arial"/>
              <a:buChar char="•"/>
            </a:pPr>
            <a:r>
              <a:rPr lang="en-US" sz="1500">
                <a:solidFill>
                  <a:srgbClr val="F4E7E7"/>
                </a:solidFill>
                <a:latin typeface="Telegraf"/>
                <a:ea typeface="Telegraf"/>
                <a:cs typeface="Telegraf"/>
                <a:sym typeface="Telegraf"/>
              </a:rPr>
              <a:t>A significant spike in defects and downtime was observed around May and October, which may be related to seasonal or batch-specific factors.</a:t>
            </a:r>
          </a:p>
          <a:p>
            <a:pPr algn="l">
              <a:lnSpc>
                <a:spcPts val="2100"/>
              </a:lnSpc>
              <a:spcBef>
                <a:spcPct val="0"/>
              </a:spcBef>
            </a:pPr>
            <a:endParaRPr lang="en-US" sz="1500">
              <a:solidFill>
                <a:srgbClr val="F4E7E7"/>
              </a:solidFill>
              <a:latin typeface="Telegraf"/>
              <a:ea typeface="Telegraf"/>
              <a:cs typeface="Telegraf"/>
              <a:sym typeface="Telegraf"/>
            </a:endParaRPr>
          </a:p>
          <a:p>
            <a:pPr algn="l">
              <a:lnSpc>
                <a:spcPts val="2100"/>
              </a:lnSpc>
              <a:spcBef>
                <a:spcPct val="0"/>
              </a:spcBef>
            </a:pPr>
            <a:endParaRPr lang="en-US" sz="1500">
              <a:solidFill>
                <a:srgbClr val="F4E7E7"/>
              </a:solidFill>
              <a:latin typeface="Telegraf"/>
              <a:ea typeface="Telegraf"/>
              <a:cs typeface="Telegraf"/>
              <a:sym typeface="Telegraf"/>
            </a:endParaRPr>
          </a:p>
        </p:txBody>
      </p:sp>
      <p:sp>
        <p:nvSpPr>
          <p:cNvPr id="4" name="TextBox 4"/>
          <p:cNvSpPr txBox="1"/>
          <p:nvPr/>
        </p:nvSpPr>
        <p:spPr>
          <a:xfrm>
            <a:off x="928762" y="1550789"/>
            <a:ext cx="11079084" cy="1304925"/>
          </a:xfrm>
          <a:prstGeom prst="rect">
            <a:avLst/>
          </a:prstGeom>
        </p:spPr>
        <p:txBody>
          <a:bodyPr lIns="0" tIns="0" rIns="0" bIns="0" rtlCol="0" anchor="t">
            <a:spAutoFit/>
          </a:bodyPr>
          <a:lstStyle/>
          <a:p>
            <a:pPr algn="l">
              <a:lnSpc>
                <a:spcPts val="9000"/>
              </a:lnSpc>
            </a:pPr>
            <a:r>
              <a:rPr lang="en-US" sz="9000">
                <a:solidFill>
                  <a:srgbClr val="F4E7E7"/>
                </a:solidFill>
                <a:latin typeface="Telegraf"/>
                <a:ea typeface="Telegraf"/>
                <a:cs typeface="Telegraf"/>
                <a:sym typeface="Telegraf"/>
              </a:rPr>
              <a:t>Data Analysis</a:t>
            </a:r>
          </a:p>
        </p:txBody>
      </p:sp>
      <p:sp>
        <p:nvSpPr>
          <p:cNvPr id="5" name="Freeform 5"/>
          <p:cNvSpPr/>
          <p:nvPr/>
        </p:nvSpPr>
        <p:spPr>
          <a:xfrm flipH="1">
            <a:off x="928762" y="2939226"/>
            <a:ext cx="4123437" cy="97463"/>
          </a:xfrm>
          <a:custGeom>
            <a:avLst/>
            <a:gdLst/>
            <a:ahLst/>
            <a:cxnLst/>
            <a:rect l="l" t="t" r="r" b="b"/>
            <a:pathLst>
              <a:path w="4123437" h="97463">
                <a:moveTo>
                  <a:pt x="4123437" y="0"/>
                </a:moveTo>
                <a:lnTo>
                  <a:pt x="0" y="0"/>
                </a:lnTo>
                <a:lnTo>
                  <a:pt x="0" y="97463"/>
                </a:lnTo>
                <a:lnTo>
                  <a:pt x="4123437" y="97463"/>
                </a:lnTo>
                <a:lnTo>
                  <a:pt x="4123437"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1028700" y="755075"/>
            <a:ext cx="5459791" cy="547251"/>
            <a:chOff x="0" y="0"/>
            <a:chExt cx="7279721" cy="729668"/>
          </a:xfrm>
        </p:grpSpPr>
        <p:sp>
          <p:nvSpPr>
            <p:cNvPr id="7" name="Freeform 7"/>
            <p:cNvSpPr/>
            <p:nvPr/>
          </p:nvSpPr>
          <p:spPr>
            <a:xfrm>
              <a:off x="0" y="0"/>
              <a:ext cx="708441" cy="729668"/>
            </a:xfrm>
            <a:custGeom>
              <a:avLst/>
              <a:gdLst/>
              <a:ahLst/>
              <a:cxnLst/>
              <a:rect l="l" t="t" r="r" b="b"/>
              <a:pathLst>
                <a:path w="708441" h="729668">
                  <a:moveTo>
                    <a:pt x="0" y="0"/>
                  </a:moveTo>
                  <a:lnTo>
                    <a:pt x="708441" y="0"/>
                  </a:lnTo>
                  <a:lnTo>
                    <a:pt x="708441" y="729668"/>
                  </a:lnTo>
                  <a:lnTo>
                    <a:pt x="0" y="7296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919139" y="130840"/>
              <a:ext cx="6360582" cy="410839"/>
            </a:xfrm>
            <a:prstGeom prst="rect">
              <a:avLst/>
            </a:prstGeom>
          </p:spPr>
          <p:txBody>
            <a:bodyPr lIns="0" tIns="0" rIns="0" bIns="0" rtlCol="0" anchor="t">
              <a:spAutoFit/>
            </a:bodyPr>
            <a:lstStyle/>
            <a:p>
              <a:pPr algn="l">
                <a:lnSpc>
                  <a:spcPts val="2477"/>
                </a:lnSpc>
                <a:spcBef>
                  <a:spcPct val="0"/>
                </a:spcBef>
              </a:pPr>
              <a:r>
                <a:rPr lang="en-US" sz="1769" b="1">
                  <a:solidFill>
                    <a:srgbClr val="F4E7E7"/>
                  </a:solidFill>
                  <a:latin typeface="Telegraf Bold"/>
                  <a:ea typeface="Telegraf Bold"/>
                  <a:cs typeface="Telegraf Bold"/>
                  <a:sym typeface="Telegraf Bold"/>
                </a:rPr>
                <a:t>Hesham Amr</a:t>
              </a:r>
            </a:p>
          </p:txBody>
        </p:sp>
      </p:grpSp>
      <p:sp>
        <p:nvSpPr>
          <p:cNvPr id="9" name="TextBox 9"/>
          <p:cNvSpPr txBox="1"/>
          <p:nvPr/>
        </p:nvSpPr>
        <p:spPr>
          <a:xfrm>
            <a:off x="1028700" y="9210675"/>
            <a:ext cx="2800980" cy="320040"/>
          </a:xfrm>
          <a:prstGeom prst="rect">
            <a:avLst/>
          </a:prstGeom>
        </p:spPr>
        <p:txBody>
          <a:bodyPr lIns="0" tIns="0" rIns="0" bIns="0" rtlCol="0" anchor="t">
            <a:spAutoFit/>
          </a:bodyPr>
          <a:lstStyle/>
          <a:p>
            <a:pPr marL="0" lvl="0" indent="0" algn="l">
              <a:lnSpc>
                <a:spcPts val="2340"/>
              </a:lnSpc>
              <a:spcBef>
                <a:spcPct val="0"/>
              </a:spcBef>
            </a:pPr>
            <a:r>
              <a:rPr lang="en-US" sz="1800">
                <a:solidFill>
                  <a:srgbClr val="F4E7E7"/>
                </a:solidFill>
                <a:latin typeface="Telegraf"/>
                <a:ea typeface="Telegraf"/>
                <a:cs typeface="Telegraf"/>
                <a:sym typeface="Telegraf"/>
              </a:rPr>
              <a:t>Back to </a:t>
            </a:r>
            <a:r>
              <a:rPr lang="en-US" sz="1800" b="1">
                <a:solidFill>
                  <a:srgbClr val="F4E7E7"/>
                </a:solidFill>
                <a:latin typeface="Telegraf Bold"/>
                <a:ea typeface="Telegraf Bold"/>
                <a:cs typeface="Telegraf Bold"/>
                <a:sym typeface="Telegraf Bold"/>
              </a:rPr>
              <a:t>Agenda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sp>
        <p:nvSpPr>
          <p:cNvPr id="3" name="TextBox 3"/>
          <p:cNvSpPr txBox="1"/>
          <p:nvPr/>
        </p:nvSpPr>
        <p:spPr>
          <a:xfrm>
            <a:off x="1028700" y="3808427"/>
            <a:ext cx="15442157" cy="4649478"/>
          </a:xfrm>
          <a:prstGeom prst="rect">
            <a:avLst/>
          </a:prstGeom>
        </p:spPr>
        <p:txBody>
          <a:bodyPr lIns="0" tIns="0" rIns="0" bIns="0" rtlCol="0" anchor="t">
            <a:spAutoFit/>
          </a:bodyPr>
          <a:lstStyle/>
          <a:p>
            <a:pPr marL="474979" lvl="1" indent="-237490" algn="l">
              <a:lnSpc>
                <a:spcPts val="3079"/>
              </a:lnSpc>
              <a:spcBef>
                <a:spcPct val="0"/>
              </a:spcBef>
              <a:buFont typeface="Arial"/>
              <a:buChar char="•"/>
            </a:pPr>
            <a:r>
              <a:rPr lang="en-US" sz="2199" b="1" dirty="0">
                <a:solidFill>
                  <a:srgbClr val="F4E7E7"/>
                </a:solidFill>
                <a:latin typeface="Telegraf Bold"/>
                <a:ea typeface="Telegraf Bold"/>
                <a:cs typeface="Telegraf Bold"/>
                <a:sym typeface="Telegraf Bold"/>
              </a:rPr>
              <a:t>Corrugate, Raw Materials and Film:</a:t>
            </a:r>
            <a:r>
              <a:rPr lang="en-US" sz="2199" dirty="0">
                <a:solidFill>
                  <a:srgbClr val="F4E7E7"/>
                </a:solidFill>
                <a:latin typeface="Telegraf"/>
                <a:ea typeface="Telegraf"/>
                <a:cs typeface="Telegraf"/>
                <a:sym typeface="Telegraf"/>
              </a:rPr>
              <a:t> should be prioritized for improvement. These materials are consistently underperforming.</a:t>
            </a:r>
          </a:p>
          <a:p>
            <a:pPr algn="l">
              <a:lnSpc>
                <a:spcPts val="3079"/>
              </a:lnSpc>
              <a:spcBef>
                <a:spcPct val="0"/>
              </a:spcBef>
            </a:pPr>
            <a:endParaRPr lang="en-US" sz="2199" dirty="0">
              <a:solidFill>
                <a:srgbClr val="F4E7E7"/>
              </a:solidFill>
              <a:latin typeface="Telegraf"/>
              <a:ea typeface="Telegraf"/>
              <a:cs typeface="Telegraf"/>
              <a:sym typeface="Telegraf"/>
            </a:endParaRPr>
          </a:p>
          <a:p>
            <a:pPr marL="474979" lvl="1" indent="-237490" algn="l">
              <a:lnSpc>
                <a:spcPts val="3079"/>
              </a:lnSpc>
              <a:spcBef>
                <a:spcPct val="0"/>
              </a:spcBef>
              <a:buFont typeface="Arial"/>
              <a:buChar char="•"/>
            </a:pPr>
            <a:r>
              <a:rPr lang="en-US" sz="2199" b="1" dirty="0">
                <a:solidFill>
                  <a:srgbClr val="F4E7E7"/>
                </a:solidFill>
                <a:latin typeface="Telegraf Bold"/>
                <a:ea typeface="Telegraf Bold"/>
                <a:cs typeface="Telegraf Bold"/>
                <a:sym typeface="Telegraf Bold"/>
              </a:rPr>
              <a:t>Vendor Optimization: </a:t>
            </a:r>
            <a:r>
              <a:rPr lang="en-US" sz="2199" dirty="0">
                <a:solidFill>
                  <a:srgbClr val="F4E7E7"/>
                </a:solidFill>
                <a:latin typeface="Telegraf"/>
                <a:ea typeface="Telegraf"/>
                <a:cs typeface="Telegraf"/>
                <a:sym typeface="Telegraf"/>
              </a:rPr>
              <a:t>A review of top defect-causing vendors (</a:t>
            </a:r>
            <a:r>
              <a:rPr lang="en-US" sz="2199" dirty="0" err="1">
                <a:solidFill>
                  <a:srgbClr val="F4E7E7"/>
                </a:solidFill>
                <a:latin typeface="Telegraf"/>
                <a:ea typeface="Telegraf"/>
                <a:cs typeface="Telegraf"/>
                <a:sym typeface="Telegraf"/>
              </a:rPr>
              <a:t>Solholdings</a:t>
            </a:r>
            <a:r>
              <a:rPr lang="en-US" sz="2199" dirty="0">
                <a:solidFill>
                  <a:srgbClr val="F4E7E7"/>
                </a:solidFill>
                <a:latin typeface="Telegraf"/>
                <a:ea typeface="Telegraf"/>
                <a:cs typeface="Telegraf"/>
                <a:sym typeface="Telegraf"/>
              </a:rPr>
              <a:t>, </a:t>
            </a:r>
            <a:r>
              <a:rPr lang="en-US" sz="2199" dirty="0" err="1">
                <a:solidFill>
                  <a:srgbClr val="F4E7E7"/>
                </a:solidFill>
                <a:latin typeface="Telegraf"/>
                <a:ea typeface="Telegraf"/>
                <a:cs typeface="Telegraf"/>
                <a:sym typeface="Telegraf"/>
              </a:rPr>
              <a:t>Dentocity</a:t>
            </a:r>
            <a:r>
              <a:rPr lang="en-US" sz="2199" dirty="0">
                <a:solidFill>
                  <a:srgbClr val="F4E7E7"/>
                </a:solidFill>
                <a:latin typeface="Telegraf"/>
                <a:ea typeface="Telegraf"/>
                <a:cs typeface="Telegraf"/>
                <a:sym typeface="Telegraf"/>
              </a:rPr>
              <a:t>) should be conducted, focusing on renegotiating contracts or enforcing stricter quality control.</a:t>
            </a:r>
          </a:p>
          <a:p>
            <a:pPr algn="l">
              <a:lnSpc>
                <a:spcPts val="3079"/>
              </a:lnSpc>
              <a:spcBef>
                <a:spcPct val="0"/>
              </a:spcBef>
            </a:pPr>
            <a:endParaRPr lang="en-US" sz="2199" dirty="0">
              <a:solidFill>
                <a:srgbClr val="F4E7E7"/>
              </a:solidFill>
              <a:latin typeface="Telegraf"/>
              <a:ea typeface="Telegraf"/>
              <a:cs typeface="Telegraf"/>
              <a:sym typeface="Telegraf"/>
            </a:endParaRPr>
          </a:p>
          <a:p>
            <a:pPr marL="474979" lvl="1" indent="-237490" algn="l">
              <a:lnSpc>
                <a:spcPts val="3079"/>
              </a:lnSpc>
              <a:spcBef>
                <a:spcPct val="0"/>
              </a:spcBef>
              <a:buFont typeface="Arial"/>
              <a:buChar char="•"/>
            </a:pPr>
            <a:r>
              <a:rPr lang="en-US" sz="2199" b="1" dirty="0">
                <a:solidFill>
                  <a:srgbClr val="F4E7E7"/>
                </a:solidFill>
                <a:latin typeface="Telegraf Bold"/>
                <a:ea typeface="Telegraf Bold"/>
                <a:cs typeface="Telegraf Bold"/>
                <a:sym typeface="Telegraf Bold"/>
              </a:rPr>
              <a:t>Plant-Level Interventions:</a:t>
            </a:r>
            <a:r>
              <a:rPr lang="en-US" sz="2199" dirty="0">
                <a:solidFill>
                  <a:srgbClr val="F4E7E7"/>
                </a:solidFill>
                <a:latin typeface="Telegraf"/>
                <a:ea typeface="Telegraf"/>
                <a:cs typeface="Telegraf"/>
                <a:sym typeface="Telegraf"/>
              </a:rPr>
              <a:t> Plants with the highest defect rates and downtime, such as Detroit and Springfield, need operational audits to uncover inefficiencies and areas for training.</a:t>
            </a:r>
          </a:p>
          <a:p>
            <a:pPr algn="l">
              <a:lnSpc>
                <a:spcPts val="3079"/>
              </a:lnSpc>
              <a:spcBef>
                <a:spcPct val="0"/>
              </a:spcBef>
            </a:pPr>
            <a:endParaRPr lang="en-US" sz="2199" dirty="0">
              <a:solidFill>
                <a:srgbClr val="F4E7E7"/>
              </a:solidFill>
              <a:latin typeface="Telegraf"/>
              <a:ea typeface="Telegraf"/>
              <a:cs typeface="Telegraf"/>
              <a:sym typeface="Telegraf"/>
            </a:endParaRPr>
          </a:p>
          <a:p>
            <a:pPr marL="474979" lvl="1" indent="-237490" algn="l">
              <a:lnSpc>
                <a:spcPts val="3079"/>
              </a:lnSpc>
              <a:spcBef>
                <a:spcPct val="0"/>
              </a:spcBef>
              <a:buFont typeface="Arial"/>
              <a:buChar char="•"/>
            </a:pPr>
            <a:r>
              <a:rPr lang="en-US" sz="2199" b="1" dirty="0">
                <a:solidFill>
                  <a:srgbClr val="F4E7E7"/>
                </a:solidFill>
                <a:latin typeface="Telegraf Bold"/>
                <a:ea typeface="Telegraf Bold"/>
                <a:cs typeface="Telegraf Bold"/>
                <a:sym typeface="Telegraf Bold"/>
              </a:rPr>
              <a:t>Preventive Maintenance: </a:t>
            </a:r>
            <a:r>
              <a:rPr lang="en-US" sz="2199" dirty="0">
                <a:solidFill>
                  <a:srgbClr val="F4E7E7"/>
                </a:solidFill>
                <a:latin typeface="Telegraf"/>
                <a:ea typeface="Telegraf"/>
                <a:cs typeface="Telegraf"/>
                <a:sym typeface="Telegraf"/>
              </a:rPr>
              <a:t>Implement predictive maintenance strategies based on defect trends to minimize downtime and improve throughput.</a:t>
            </a:r>
          </a:p>
          <a:p>
            <a:pPr algn="l">
              <a:lnSpc>
                <a:spcPts val="2100"/>
              </a:lnSpc>
              <a:spcBef>
                <a:spcPct val="0"/>
              </a:spcBef>
            </a:pPr>
            <a:endParaRPr lang="en-US" sz="2199" dirty="0">
              <a:solidFill>
                <a:srgbClr val="F4E7E7"/>
              </a:solidFill>
              <a:latin typeface="Telegraf"/>
              <a:ea typeface="Telegraf"/>
              <a:cs typeface="Telegraf"/>
              <a:sym typeface="Telegraf"/>
            </a:endParaRPr>
          </a:p>
        </p:txBody>
      </p:sp>
      <p:sp>
        <p:nvSpPr>
          <p:cNvPr id="4" name="TextBox 4"/>
          <p:cNvSpPr txBox="1"/>
          <p:nvPr/>
        </p:nvSpPr>
        <p:spPr>
          <a:xfrm>
            <a:off x="928762" y="1620636"/>
            <a:ext cx="15621942" cy="1155706"/>
          </a:xfrm>
          <a:prstGeom prst="rect">
            <a:avLst/>
          </a:prstGeom>
        </p:spPr>
        <p:txBody>
          <a:bodyPr lIns="0" tIns="0" rIns="0" bIns="0" rtlCol="0" anchor="t">
            <a:spAutoFit/>
          </a:bodyPr>
          <a:lstStyle/>
          <a:p>
            <a:pPr algn="l">
              <a:lnSpc>
                <a:spcPts val="8000"/>
              </a:lnSpc>
            </a:pPr>
            <a:r>
              <a:rPr lang="en-US" sz="8000">
                <a:solidFill>
                  <a:srgbClr val="F4E7E7"/>
                </a:solidFill>
                <a:latin typeface="Telegraf"/>
                <a:ea typeface="Telegraf"/>
                <a:cs typeface="Telegraf"/>
                <a:sym typeface="Telegraf"/>
              </a:rPr>
              <a:t>Insights &amp; Recommendations</a:t>
            </a:r>
          </a:p>
        </p:txBody>
      </p:sp>
      <p:sp>
        <p:nvSpPr>
          <p:cNvPr id="5" name="Freeform 5"/>
          <p:cNvSpPr/>
          <p:nvPr/>
        </p:nvSpPr>
        <p:spPr>
          <a:xfrm flipH="1">
            <a:off x="928762" y="2939226"/>
            <a:ext cx="4123437" cy="97463"/>
          </a:xfrm>
          <a:custGeom>
            <a:avLst/>
            <a:gdLst/>
            <a:ahLst/>
            <a:cxnLst/>
            <a:rect l="l" t="t" r="r" b="b"/>
            <a:pathLst>
              <a:path w="4123437" h="97463">
                <a:moveTo>
                  <a:pt x="4123437" y="0"/>
                </a:moveTo>
                <a:lnTo>
                  <a:pt x="0" y="0"/>
                </a:lnTo>
                <a:lnTo>
                  <a:pt x="0" y="97463"/>
                </a:lnTo>
                <a:lnTo>
                  <a:pt x="4123437" y="97463"/>
                </a:lnTo>
                <a:lnTo>
                  <a:pt x="4123437"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028700" y="755075"/>
            <a:ext cx="5459791" cy="547251"/>
            <a:chOff x="0" y="0"/>
            <a:chExt cx="7279721" cy="729668"/>
          </a:xfrm>
        </p:grpSpPr>
        <p:sp>
          <p:nvSpPr>
            <p:cNvPr id="7" name="Freeform 7"/>
            <p:cNvSpPr/>
            <p:nvPr/>
          </p:nvSpPr>
          <p:spPr>
            <a:xfrm>
              <a:off x="0" y="0"/>
              <a:ext cx="708441" cy="729668"/>
            </a:xfrm>
            <a:custGeom>
              <a:avLst/>
              <a:gdLst/>
              <a:ahLst/>
              <a:cxnLst/>
              <a:rect l="l" t="t" r="r" b="b"/>
              <a:pathLst>
                <a:path w="708441" h="729668">
                  <a:moveTo>
                    <a:pt x="0" y="0"/>
                  </a:moveTo>
                  <a:lnTo>
                    <a:pt x="708441" y="0"/>
                  </a:lnTo>
                  <a:lnTo>
                    <a:pt x="708441" y="729668"/>
                  </a:lnTo>
                  <a:lnTo>
                    <a:pt x="0" y="7296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919139" y="130840"/>
              <a:ext cx="6360582" cy="410839"/>
            </a:xfrm>
            <a:prstGeom prst="rect">
              <a:avLst/>
            </a:prstGeom>
          </p:spPr>
          <p:txBody>
            <a:bodyPr lIns="0" tIns="0" rIns="0" bIns="0" rtlCol="0" anchor="t">
              <a:spAutoFit/>
            </a:bodyPr>
            <a:lstStyle/>
            <a:p>
              <a:pPr algn="l">
                <a:lnSpc>
                  <a:spcPts val="2477"/>
                </a:lnSpc>
                <a:spcBef>
                  <a:spcPct val="0"/>
                </a:spcBef>
              </a:pPr>
              <a:r>
                <a:rPr lang="en-US" sz="1769" b="1">
                  <a:solidFill>
                    <a:srgbClr val="F4E7E7"/>
                  </a:solidFill>
                  <a:latin typeface="Telegraf Bold"/>
                  <a:ea typeface="Telegraf Bold"/>
                  <a:cs typeface="Telegraf Bold"/>
                  <a:sym typeface="Telegraf Bold"/>
                </a:rPr>
                <a:t>Hesham Amr</a:t>
              </a:r>
            </a:p>
          </p:txBody>
        </p:sp>
      </p:grpSp>
      <p:sp>
        <p:nvSpPr>
          <p:cNvPr id="9" name="TextBox 9"/>
          <p:cNvSpPr txBox="1"/>
          <p:nvPr/>
        </p:nvSpPr>
        <p:spPr>
          <a:xfrm>
            <a:off x="1028700" y="9210675"/>
            <a:ext cx="2800980" cy="320040"/>
          </a:xfrm>
          <a:prstGeom prst="rect">
            <a:avLst/>
          </a:prstGeom>
        </p:spPr>
        <p:txBody>
          <a:bodyPr lIns="0" tIns="0" rIns="0" bIns="0" rtlCol="0" anchor="t">
            <a:spAutoFit/>
          </a:bodyPr>
          <a:lstStyle/>
          <a:p>
            <a:pPr marL="0" lvl="0" indent="0" algn="l">
              <a:lnSpc>
                <a:spcPts val="2340"/>
              </a:lnSpc>
              <a:spcBef>
                <a:spcPct val="0"/>
              </a:spcBef>
            </a:pPr>
            <a:r>
              <a:rPr lang="en-US" sz="1800">
                <a:solidFill>
                  <a:srgbClr val="F4E7E7"/>
                </a:solidFill>
                <a:latin typeface="Telegraf"/>
                <a:ea typeface="Telegraf"/>
                <a:cs typeface="Telegraf"/>
                <a:sym typeface="Telegraf"/>
              </a:rPr>
              <a:t>Back to </a:t>
            </a:r>
            <a:r>
              <a:rPr lang="en-US" sz="1800" b="1">
                <a:solidFill>
                  <a:srgbClr val="F4E7E7"/>
                </a:solidFill>
                <a:latin typeface="Telegraf Bold"/>
                <a:ea typeface="Telegraf Bold"/>
                <a:cs typeface="Telegraf Bold"/>
                <a:sym typeface="Telegraf Bold"/>
              </a:rPr>
              <a:t>Agenda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E7E7"/>
        </a:solidFill>
        <a:effectLst/>
      </p:bgPr>
    </p:bg>
    <p:spTree>
      <p:nvGrpSpPr>
        <p:cNvPr id="1" name=""/>
        <p:cNvGrpSpPr/>
        <p:nvPr/>
      </p:nvGrpSpPr>
      <p:grpSpPr>
        <a:xfrm>
          <a:off x="0" y="0"/>
          <a:ext cx="0" cy="0"/>
          <a:chOff x="0" y="0"/>
          <a:chExt cx="0" cy="0"/>
        </a:xfrm>
      </p:grpSpPr>
      <p:sp>
        <p:nvSpPr>
          <p:cNvPr id="2" name="Freeform 2"/>
          <p:cNvSpPr/>
          <p:nvPr/>
        </p:nvSpPr>
        <p:spPr>
          <a:xfrm rot="-1403487">
            <a:off x="-11284635" y="4608286"/>
            <a:ext cx="14213674" cy="12843993"/>
          </a:xfrm>
          <a:custGeom>
            <a:avLst/>
            <a:gdLst/>
            <a:ahLst/>
            <a:cxnLst/>
            <a:rect l="l" t="t" r="r" b="b"/>
            <a:pathLst>
              <a:path w="14213674" h="12843993">
                <a:moveTo>
                  <a:pt x="0" y="0"/>
                </a:moveTo>
                <a:lnTo>
                  <a:pt x="14213674" y="0"/>
                </a:lnTo>
                <a:lnTo>
                  <a:pt x="14213674" y="12843993"/>
                </a:lnTo>
                <a:lnTo>
                  <a:pt x="0" y="128439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403487">
            <a:off x="10380874" y="-8410403"/>
            <a:ext cx="14213674" cy="12843993"/>
          </a:xfrm>
          <a:custGeom>
            <a:avLst/>
            <a:gdLst/>
            <a:ahLst/>
            <a:cxnLst/>
            <a:rect l="l" t="t" r="r" b="b"/>
            <a:pathLst>
              <a:path w="14213674" h="12843993">
                <a:moveTo>
                  <a:pt x="0" y="0"/>
                </a:moveTo>
                <a:lnTo>
                  <a:pt x="14213674" y="0"/>
                </a:lnTo>
                <a:lnTo>
                  <a:pt x="14213674" y="12843992"/>
                </a:lnTo>
                <a:lnTo>
                  <a:pt x="0" y="12843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590195" y="4710368"/>
            <a:ext cx="12065772" cy="4073509"/>
          </a:xfrm>
          <a:custGeom>
            <a:avLst/>
            <a:gdLst/>
            <a:ahLst/>
            <a:cxnLst/>
            <a:rect l="l" t="t" r="r" b="b"/>
            <a:pathLst>
              <a:path w="12065772" h="4073509">
                <a:moveTo>
                  <a:pt x="0" y="0"/>
                </a:moveTo>
                <a:lnTo>
                  <a:pt x="12065772" y="0"/>
                </a:lnTo>
                <a:lnTo>
                  <a:pt x="12065772" y="4073509"/>
                </a:lnTo>
                <a:lnTo>
                  <a:pt x="0" y="4073509"/>
                </a:lnTo>
                <a:lnTo>
                  <a:pt x="0" y="0"/>
                </a:lnTo>
                <a:close/>
              </a:path>
            </a:pathLst>
          </a:custGeom>
          <a:blipFill>
            <a:blip r:embed="rId4"/>
            <a:stretch>
              <a:fillRect l="-229" t="-8537" r="-7331"/>
            </a:stretch>
          </a:blipFill>
        </p:spPr>
      </p:sp>
      <p:sp>
        <p:nvSpPr>
          <p:cNvPr id="5" name="TextBox 5"/>
          <p:cNvSpPr txBox="1"/>
          <p:nvPr/>
        </p:nvSpPr>
        <p:spPr>
          <a:xfrm>
            <a:off x="1028700" y="1060468"/>
            <a:ext cx="7875240" cy="920750"/>
          </a:xfrm>
          <a:prstGeom prst="rect">
            <a:avLst/>
          </a:prstGeom>
        </p:spPr>
        <p:txBody>
          <a:bodyPr lIns="0" tIns="0" rIns="0" bIns="0" rtlCol="0" anchor="t">
            <a:spAutoFit/>
          </a:bodyPr>
          <a:lstStyle/>
          <a:p>
            <a:pPr algn="ctr">
              <a:lnSpc>
                <a:spcPts val="7000"/>
              </a:lnSpc>
              <a:spcBef>
                <a:spcPct val="0"/>
              </a:spcBef>
            </a:pPr>
            <a:r>
              <a:rPr lang="en-US" sz="5000">
                <a:solidFill>
                  <a:srgbClr val="000000"/>
                </a:solidFill>
                <a:latin typeface="Telegraf"/>
                <a:ea typeface="Telegraf"/>
                <a:cs typeface="Telegraf"/>
                <a:sym typeface="Telegraf"/>
              </a:rPr>
              <a:t>EDA Questions &amp; Answers</a:t>
            </a:r>
          </a:p>
        </p:txBody>
      </p:sp>
      <p:sp>
        <p:nvSpPr>
          <p:cNvPr id="6" name="TextBox 6"/>
          <p:cNvSpPr txBox="1"/>
          <p:nvPr/>
        </p:nvSpPr>
        <p:spPr>
          <a:xfrm>
            <a:off x="1028700" y="2247918"/>
            <a:ext cx="15188761" cy="2439035"/>
          </a:xfrm>
          <a:prstGeom prst="rect">
            <a:avLst/>
          </a:prstGeom>
        </p:spPr>
        <p:txBody>
          <a:bodyPr lIns="0" tIns="0" rIns="0" bIns="0" rtlCol="0" anchor="t">
            <a:spAutoFit/>
          </a:bodyPr>
          <a:lstStyle/>
          <a:p>
            <a:pPr algn="l">
              <a:lnSpc>
                <a:spcPts val="3079"/>
              </a:lnSpc>
              <a:spcBef>
                <a:spcPct val="0"/>
              </a:spcBef>
            </a:pPr>
            <a:r>
              <a:rPr lang="en-US" sz="2199" b="1">
                <a:solidFill>
                  <a:srgbClr val="000000"/>
                </a:solidFill>
                <a:latin typeface="Telegraf Bold"/>
                <a:ea typeface="Telegraf Bold"/>
                <a:cs typeface="Telegraf Bold"/>
                <a:sym typeface="Telegraf Bold"/>
              </a:rPr>
              <a:t>1. Top Defects by Vendor</a:t>
            </a:r>
          </a:p>
          <a:p>
            <a:pPr marL="431801" lvl="1" indent="-215900" algn="l">
              <a:lnSpc>
                <a:spcPts val="2800"/>
              </a:lnSpc>
              <a:spcBef>
                <a:spcPct val="0"/>
              </a:spcBef>
              <a:buFont typeface="Arial"/>
              <a:buChar char="•"/>
            </a:pPr>
            <a:r>
              <a:rPr lang="en-US" sz="2000" b="1">
                <a:solidFill>
                  <a:srgbClr val="000000"/>
                </a:solidFill>
                <a:latin typeface="Telegraf Bold"/>
                <a:ea typeface="Telegraf Bold"/>
                <a:cs typeface="Telegraf Bold"/>
                <a:sym typeface="Telegraf Bold"/>
              </a:rPr>
              <a:t>Question:</a:t>
            </a:r>
            <a:r>
              <a:rPr lang="en-US" sz="2000">
                <a:solidFill>
                  <a:srgbClr val="000000"/>
                </a:solidFill>
                <a:latin typeface="Telegraf"/>
                <a:ea typeface="Telegraf"/>
                <a:cs typeface="Telegraf"/>
                <a:sym typeface="Telegraf"/>
              </a:rPr>
              <a:t> Which materials are most frequently associated with defects for different vendors?</a:t>
            </a:r>
          </a:p>
          <a:p>
            <a:pPr marL="431801" lvl="1" indent="-215900" algn="l">
              <a:lnSpc>
                <a:spcPts val="2800"/>
              </a:lnSpc>
              <a:spcBef>
                <a:spcPct val="0"/>
              </a:spcBef>
              <a:buFont typeface="Arial"/>
              <a:buChar char="•"/>
            </a:pPr>
            <a:r>
              <a:rPr lang="en-US" sz="2000" b="1">
                <a:solidFill>
                  <a:srgbClr val="000000"/>
                </a:solidFill>
                <a:latin typeface="Telegraf Bold"/>
                <a:ea typeface="Telegraf Bold"/>
                <a:cs typeface="Telegraf Bold"/>
                <a:sym typeface="Telegraf Bold"/>
              </a:rPr>
              <a:t>Answer:</a:t>
            </a:r>
            <a:r>
              <a:rPr lang="en-US" sz="2000">
                <a:solidFill>
                  <a:srgbClr val="000000"/>
                </a:solidFill>
                <a:latin typeface="Telegraf"/>
                <a:ea typeface="Telegraf"/>
                <a:cs typeface="Telegraf"/>
                <a:sym typeface="Telegraf"/>
              </a:rPr>
              <a:t> Vendors like Solholdings and Quotelane show a high number of defects associated with Labels and Film, while Plustax and Sanin have frequent defects in Controllers and Batteries, respectively.</a:t>
            </a:r>
          </a:p>
          <a:p>
            <a:pPr marL="431801" lvl="1" indent="-215900" algn="l">
              <a:lnSpc>
                <a:spcPts val="2800"/>
              </a:lnSpc>
              <a:spcBef>
                <a:spcPct val="0"/>
              </a:spcBef>
              <a:buFont typeface="Arial"/>
              <a:buChar char="•"/>
            </a:pPr>
            <a:r>
              <a:rPr lang="en-US" sz="2000">
                <a:solidFill>
                  <a:srgbClr val="000000"/>
                </a:solidFill>
                <a:latin typeface="Telegraf"/>
                <a:ea typeface="Telegraf"/>
                <a:cs typeface="Telegraf"/>
                <a:sym typeface="Telegraf"/>
              </a:rPr>
              <a:t> </a:t>
            </a:r>
            <a:r>
              <a:rPr lang="en-US" sz="2000" b="1">
                <a:solidFill>
                  <a:srgbClr val="000000"/>
                </a:solidFill>
                <a:latin typeface="Telegraf Bold"/>
                <a:ea typeface="Telegraf Bold"/>
                <a:cs typeface="Telegraf Bold"/>
                <a:sym typeface="Telegraf Bold"/>
              </a:rPr>
              <a:t>Recommendation:</a:t>
            </a:r>
            <a:r>
              <a:rPr lang="en-US" sz="2000">
                <a:solidFill>
                  <a:srgbClr val="000000"/>
                </a:solidFill>
                <a:latin typeface="Telegraf"/>
                <a:ea typeface="Telegraf"/>
                <a:cs typeface="Telegraf"/>
                <a:sym typeface="Telegraf"/>
              </a:rPr>
              <a:t> Implement stricter quality control for these materials and consider alternate vendors with better performance for Labels, Film, Controllers, and Batteries. </a:t>
            </a:r>
          </a:p>
          <a:p>
            <a:pPr algn="l">
              <a:lnSpc>
                <a:spcPts val="2100"/>
              </a:lnSpc>
              <a:spcBef>
                <a:spcPct val="0"/>
              </a:spcBef>
            </a:pPr>
            <a:endParaRPr lang="en-US" sz="2000">
              <a:solidFill>
                <a:srgbClr val="000000"/>
              </a:solidFill>
              <a:latin typeface="Telegraf"/>
              <a:ea typeface="Telegraf"/>
              <a:cs typeface="Telegraf"/>
              <a:sym typeface="Telegraf"/>
            </a:endParaRPr>
          </a:p>
        </p:txBody>
      </p:sp>
      <p:sp>
        <p:nvSpPr>
          <p:cNvPr id="7" name="TextBox 7"/>
          <p:cNvSpPr txBox="1"/>
          <p:nvPr/>
        </p:nvSpPr>
        <p:spPr>
          <a:xfrm>
            <a:off x="1028700" y="9210675"/>
            <a:ext cx="2800980" cy="320040"/>
          </a:xfrm>
          <a:prstGeom prst="rect">
            <a:avLst/>
          </a:prstGeom>
        </p:spPr>
        <p:txBody>
          <a:bodyPr lIns="0" tIns="0" rIns="0" bIns="0" rtlCol="0" anchor="t">
            <a:spAutoFit/>
          </a:bodyPr>
          <a:lstStyle/>
          <a:p>
            <a:pPr marL="0" lvl="0" indent="0" algn="l">
              <a:lnSpc>
                <a:spcPts val="2340"/>
              </a:lnSpc>
              <a:spcBef>
                <a:spcPct val="0"/>
              </a:spcBef>
            </a:pPr>
            <a:r>
              <a:rPr lang="en-US" sz="1800">
                <a:solidFill>
                  <a:srgbClr val="000000"/>
                </a:solidFill>
                <a:latin typeface="Telegraf"/>
                <a:ea typeface="Telegraf"/>
                <a:cs typeface="Telegraf"/>
                <a:sym typeface="Telegraf"/>
              </a:rPr>
              <a:t>Back to </a:t>
            </a:r>
            <a:r>
              <a:rPr lang="en-US" sz="1800" b="1">
                <a:solidFill>
                  <a:srgbClr val="000000"/>
                </a:solidFill>
                <a:latin typeface="Telegraf Bold"/>
                <a:ea typeface="Telegraf Bold"/>
                <a:cs typeface="Telegraf Bold"/>
                <a:sym typeface="Telegraf Bold"/>
              </a:rPr>
              <a:t>Agenda</a:t>
            </a:r>
          </a:p>
        </p:txBody>
      </p:sp>
      <p:grpSp>
        <p:nvGrpSpPr>
          <p:cNvPr id="8" name="Group 8"/>
          <p:cNvGrpSpPr/>
          <p:nvPr/>
        </p:nvGrpSpPr>
        <p:grpSpPr>
          <a:xfrm>
            <a:off x="1028700" y="879722"/>
            <a:ext cx="3418750" cy="342671"/>
            <a:chOff x="0" y="0"/>
            <a:chExt cx="4558333" cy="456895"/>
          </a:xfrm>
        </p:grpSpPr>
        <p:sp>
          <p:nvSpPr>
            <p:cNvPr id="9" name="Freeform 9"/>
            <p:cNvSpPr/>
            <p:nvPr/>
          </p:nvSpPr>
          <p:spPr>
            <a:xfrm>
              <a:off x="0" y="0"/>
              <a:ext cx="443604" cy="456895"/>
            </a:xfrm>
            <a:custGeom>
              <a:avLst/>
              <a:gdLst/>
              <a:ahLst/>
              <a:cxnLst/>
              <a:rect l="l" t="t" r="r" b="b"/>
              <a:pathLst>
                <a:path w="443604" h="456895">
                  <a:moveTo>
                    <a:pt x="0" y="0"/>
                  </a:moveTo>
                  <a:lnTo>
                    <a:pt x="443604" y="0"/>
                  </a:lnTo>
                  <a:lnTo>
                    <a:pt x="443604" y="456895"/>
                  </a:lnTo>
                  <a:lnTo>
                    <a:pt x="0" y="4568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575536" y="79613"/>
              <a:ext cx="3982797" cy="263000"/>
            </a:xfrm>
            <a:prstGeom prst="rect">
              <a:avLst/>
            </a:prstGeom>
          </p:spPr>
          <p:txBody>
            <a:bodyPr lIns="0" tIns="0" rIns="0" bIns="0" rtlCol="0" anchor="t">
              <a:spAutoFit/>
            </a:bodyPr>
            <a:lstStyle/>
            <a:p>
              <a:pPr algn="l">
                <a:lnSpc>
                  <a:spcPts val="1551"/>
                </a:lnSpc>
                <a:spcBef>
                  <a:spcPct val="0"/>
                </a:spcBef>
              </a:pPr>
              <a:r>
                <a:rPr lang="en-US" sz="1108" b="1">
                  <a:solidFill>
                    <a:srgbClr val="000000"/>
                  </a:solidFill>
                  <a:latin typeface="Telegraf Bold"/>
                  <a:ea typeface="Telegraf Bold"/>
                  <a:cs typeface="Telegraf Bold"/>
                  <a:sym typeface="Telegraf Bold"/>
                </a:rPr>
                <a:t>Hesham Amr</a:t>
              </a:r>
            </a:p>
          </p:txBody>
        </p:sp>
      </p:grpSp>
      <p:sp>
        <p:nvSpPr>
          <p:cNvPr id="11" name="Freeform 11"/>
          <p:cNvSpPr/>
          <p:nvPr/>
        </p:nvSpPr>
        <p:spPr>
          <a:xfrm>
            <a:off x="14885928" y="8068858"/>
            <a:ext cx="750528" cy="715018"/>
          </a:xfrm>
          <a:custGeom>
            <a:avLst/>
            <a:gdLst/>
            <a:ahLst/>
            <a:cxnLst/>
            <a:rect l="l" t="t" r="r" b="b"/>
            <a:pathLst>
              <a:path w="750528" h="715018">
                <a:moveTo>
                  <a:pt x="0" y="0"/>
                </a:moveTo>
                <a:lnTo>
                  <a:pt x="750528" y="0"/>
                </a:lnTo>
                <a:lnTo>
                  <a:pt x="750528" y="715019"/>
                </a:lnTo>
                <a:lnTo>
                  <a:pt x="0" y="715019"/>
                </a:lnTo>
                <a:lnTo>
                  <a:pt x="0" y="0"/>
                </a:lnTo>
                <a:close/>
              </a:path>
            </a:pathLst>
          </a:custGeom>
          <a:blipFill>
            <a:blip r:embed="rId4"/>
            <a:stretch>
              <a:fillRect l="-1549537" r="-8070" b="-492747"/>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E7E7"/>
        </a:solidFill>
        <a:effectLst/>
      </p:bgPr>
    </p:bg>
    <p:spTree>
      <p:nvGrpSpPr>
        <p:cNvPr id="1" name=""/>
        <p:cNvGrpSpPr/>
        <p:nvPr/>
      </p:nvGrpSpPr>
      <p:grpSpPr>
        <a:xfrm>
          <a:off x="0" y="0"/>
          <a:ext cx="0" cy="0"/>
          <a:chOff x="0" y="0"/>
          <a:chExt cx="0" cy="0"/>
        </a:xfrm>
      </p:grpSpPr>
      <p:sp>
        <p:nvSpPr>
          <p:cNvPr id="2" name="Freeform 2"/>
          <p:cNvSpPr/>
          <p:nvPr/>
        </p:nvSpPr>
        <p:spPr>
          <a:xfrm rot="-1403487">
            <a:off x="-11284635" y="4608286"/>
            <a:ext cx="14213674" cy="12843993"/>
          </a:xfrm>
          <a:custGeom>
            <a:avLst/>
            <a:gdLst/>
            <a:ahLst/>
            <a:cxnLst/>
            <a:rect l="l" t="t" r="r" b="b"/>
            <a:pathLst>
              <a:path w="14213674" h="12843993">
                <a:moveTo>
                  <a:pt x="0" y="0"/>
                </a:moveTo>
                <a:lnTo>
                  <a:pt x="14213674" y="0"/>
                </a:lnTo>
                <a:lnTo>
                  <a:pt x="14213674" y="12843993"/>
                </a:lnTo>
                <a:lnTo>
                  <a:pt x="0" y="128439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403487">
            <a:off x="10380874" y="-8410403"/>
            <a:ext cx="14213674" cy="12843993"/>
          </a:xfrm>
          <a:custGeom>
            <a:avLst/>
            <a:gdLst/>
            <a:ahLst/>
            <a:cxnLst/>
            <a:rect l="l" t="t" r="r" b="b"/>
            <a:pathLst>
              <a:path w="14213674" h="12843993">
                <a:moveTo>
                  <a:pt x="0" y="0"/>
                </a:moveTo>
                <a:lnTo>
                  <a:pt x="14213674" y="0"/>
                </a:lnTo>
                <a:lnTo>
                  <a:pt x="14213674" y="12843992"/>
                </a:lnTo>
                <a:lnTo>
                  <a:pt x="0" y="12843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8903940" y="2637640"/>
            <a:ext cx="8705312" cy="5402917"/>
          </a:xfrm>
          <a:custGeom>
            <a:avLst/>
            <a:gdLst/>
            <a:ahLst/>
            <a:cxnLst/>
            <a:rect l="l" t="t" r="r" b="b"/>
            <a:pathLst>
              <a:path w="8705312" h="5402917">
                <a:moveTo>
                  <a:pt x="0" y="0"/>
                </a:moveTo>
                <a:lnTo>
                  <a:pt x="8705313" y="0"/>
                </a:lnTo>
                <a:lnTo>
                  <a:pt x="8705313" y="5402918"/>
                </a:lnTo>
                <a:lnTo>
                  <a:pt x="0" y="5402918"/>
                </a:lnTo>
                <a:lnTo>
                  <a:pt x="0" y="0"/>
                </a:lnTo>
                <a:close/>
              </a:path>
            </a:pathLst>
          </a:custGeom>
          <a:blipFill>
            <a:blip r:embed="rId4"/>
            <a:stretch>
              <a:fillRect l="-1327" t="-6596" r="-28548"/>
            </a:stretch>
          </a:blipFill>
        </p:spPr>
      </p:sp>
      <p:sp>
        <p:nvSpPr>
          <p:cNvPr id="5" name="Freeform 5"/>
          <p:cNvSpPr/>
          <p:nvPr/>
        </p:nvSpPr>
        <p:spPr>
          <a:xfrm>
            <a:off x="15863321" y="8402022"/>
            <a:ext cx="1745932" cy="711851"/>
          </a:xfrm>
          <a:custGeom>
            <a:avLst/>
            <a:gdLst/>
            <a:ahLst/>
            <a:cxnLst/>
            <a:rect l="l" t="t" r="r" b="b"/>
            <a:pathLst>
              <a:path w="1745932" h="711851">
                <a:moveTo>
                  <a:pt x="0" y="0"/>
                </a:moveTo>
                <a:lnTo>
                  <a:pt x="1745932" y="0"/>
                </a:lnTo>
                <a:lnTo>
                  <a:pt x="1745932" y="711851"/>
                </a:lnTo>
                <a:lnTo>
                  <a:pt x="0" y="711851"/>
                </a:lnTo>
                <a:lnTo>
                  <a:pt x="0" y="0"/>
                </a:lnTo>
                <a:close/>
              </a:path>
            </a:pathLst>
          </a:custGeom>
          <a:blipFill>
            <a:blip r:embed="rId4"/>
            <a:stretch>
              <a:fillRect l="-909865" t="-5757" r="-3854" b="-1160765"/>
            </a:stretch>
          </a:blipFill>
        </p:spPr>
      </p:sp>
      <p:sp>
        <p:nvSpPr>
          <p:cNvPr id="6" name="TextBox 6"/>
          <p:cNvSpPr txBox="1"/>
          <p:nvPr/>
        </p:nvSpPr>
        <p:spPr>
          <a:xfrm>
            <a:off x="1028700" y="2561440"/>
            <a:ext cx="6913778" cy="5436918"/>
          </a:xfrm>
          <a:prstGeom prst="rect">
            <a:avLst/>
          </a:prstGeom>
        </p:spPr>
        <p:txBody>
          <a:bodyPr lIns="0" tIns="0" rIns="0" bIns="0" rtlCol="0" anchor="t">
            <a:spAutoFit/>
          </a:bodyPr>
          <a:lstStyle/>
          <a:p>
            <a:pPr algn="just">
              <a:lnSpc>
                <a:spcPts val="2903"/>
              </a:lnSpc>
              <a:spcBef>
                <a:spcPct val="0"/>
              </a:spcBef>
            </a:pPr>
            <a:r>
              <a:rPr lang="en-US" sz="2073" b="1" dirty="0">
                <a:solidFill>
                  <a:srgbClr val="000000"/>
                </a:solidFill>
                <a:latin typeface="Telegraf Bold"/>
                <a:ea typeface="Telegraf Bold"/>
                <a:cs typeface="Telegraf Bold"/>
                <a:sym typeface="Telegraf Bold"/>
              </a:rPr>
              <a:t>2. Vendor Benchmarking (Defect Rate by Vendor)</a:t>
            </a:r>
          </a:p>
          <a:p>
            <a:pPr algn="just">
              <a:lnSpc>
                <a:spcPts val="2903"/>
              </a:lnSpc>
              <a:spcBef>
                <a:spcPct val="0"/>
              </a:spcBef>
            </a:pPr>
            <a:endParaRPr lang="en-US" sz="2073" b="1" dirty="0">
              <a:solidFill>
                <a:srgbClr val="000000"/>
              </a:solidFill>
              <a:latin typeface="Telegraf Bold"/>
              <a:ea typeface="Telegraf Bold"/>
              <a:cs typeface="Telegraf Bold"/>
              <a:sym typeface="Telegraf Bold"/>
            </a:endParaRPr>
          </a:p>
          <a:p>
            <a:pPr algn="just">
              <a:lnSpc>
                <a:spcPts val="2903"/>
              </a:lnSpc>
              <a:spcBef>
                <a:spcPct val="0"/>
              </a:spcBef>
            </a:pPr>
            <a:r>
              <a:rPr lang="en-US" sz="2073" b="1" dirty="0">
                <a:solidFill>
                  <a:srgbClr val="000000"/>
                </a:solidFill>
                <a:latin typeface="Telegraf Bold"/>
                <a:ea typeface="Telegraf Bold"/>
                <a:cs typeface="Telegraf Bold"/>
                <a:sym typeface="Telegraf Bold"/>
              </a:rPr>
              <a:t>Question: </a:t>
            </a:r>
          </a:p>
          <a:p>
            <a:pPr algn="just">
              <a:lnSpc>
                <a:spcPts val="2903"/>
              </a:lnSpc>
              <a:spcBef>
                <a:spcPct val="0"/>
              </a:spcBef>
            </a:pPr>
            <a:r>
              <a:rPr lang="en-US" sz="2073" dirty="0">
                <a:solidFill>
                  <a:srgbClr val="000000"/>
                </a:solidFill>
                <a:latin typeface="Telegraf"/>
                <a:ea typeface="Telegraf"/>
                <a:cs typeface="Telegraf"/>
                <a:sym typeface="Telegraf"/>
              </a:rPr>
              <a:t>Which vendor has the highest overall defect rate?</a:t>
            </a:r>
          </a:p>
          <a:p>
            <a:pPr algn="just">
              <a:lnSpc>
                <a:spcPts val="2903"/>
              </a:lnSpc>
              <a:spcBef>
                <a:spcPct val="0"/>
              </a:spcBef>
            </a:pPr>
            <a:endParaRPr lang="en-US" sz="2073" dirty="0">
              <a:solidFill>
                <a:srgbClr val="000000"/>
              </a:solidFill>
              <a:latin typeface="Telegraf"/>
              <a:ea typeface="Telegraf"/>
              <a:cs typeface="Telegraf"/>
              <a:sym typeface="Telegraf"/>
            </a:endParaRPr>
          </a:p>
          <a:p>
            <a:pPr algn="just">
              <a:lnSpc>
                <a:spcPts val="2903"/>
              </a:lnSpc>
              <a:spcBef>
                <a:spcPct val="0"/>
              </a:spcBef>
            </a:pPr>
            <a:r>
              <a:rPr lang="en-US" sz="2073" b="1" dirty="0">
                <a:solidFill>
                  <a:srgbClr val="000000"/>
                </a:solidFill>
                <a:latin typeface="Telegraf Bold"/>
                <a:ea typeface="Telegraf Bold"/>
                <a:cs typeface="Telegraf Bold"/>
                <a:sym typeface="Telegraf Bold"/>
              </a:rPr>
              <a:t>Answer: </a:t>
            </a:r>
          </a:p>
          <a:p>
            <a:pPr algn="just">
              <a:lnSpc>
                <a:spcPts val="2903"/>
              </a:lnSpc>
              <a:spcBef>
                <a:spcPct val="0"/>
              </a:spcBef>
            </a:pPr>
            <a:r>
              <a:rPr lang="en-US" sz="2073" dirty="0" err="1">
                <a:solidFill>
                  <a:srgbClr val="000000"/>
                </a:solidFill>
                <a:latin typeface="Telegraf"/>
                <a:ea typeface="Telegraf"/>
                <a:cs typeface="Telegraf"/>
                <a:sym typeface="Telegraf"/>
              </a:rPr>
              <a:t>Solholdings</a:t>
            </a:r>
            <a:r>
              <a:rPr lang="en-US" sz="2073" dirty="0">
                <a:solidFill>
                  <a:srgbClr val="000000"/>
                </a:solidFill>
                <a:latin typeface="Telegraf"/>
                <a:ea typeface="Telegraf"/>
                <a:cs typeface="Telegraf"/>
                <a:sym typeface="Telegraf"/>
              </a:rPr>
              <a:t> leads with the highest overall defect rate, with almost 4 million defects, followed closely by </a:t>
            </a:r>
            <a:r>
              <a:rPr lang="en-US" sz="2073" dirty="0" err="1">
                <a:solidFill>
                  <a:srgbClr val="000000"/>
                </a:solidFill>
                <a:latin typeface="Telegraf"/>
                <a:ea typeface="Telegraf"/>
                <a:cs typeface="Telegraf"/>
                <a:sym typeface="Telegraf"/>
              </a:rPr>
              <a:t>Plustax</a:t>
            </a:r>
            <a:r>
              <a:rPr lang="en-US" sz="2073" dirty="0">
                <a:solidFill>
                  <a:srgbClr val="000000"/>
                </a:solidFill>
                <a:latin typeface="Telegraf"/>
                <a:ea typeface="Telegraf"/>
                <a:cs typeface="Telegraf"/>
                <a:sym typeface="Telegraf"/>
              </a:rPr>
              <a:t> and </a:t>
            </a:r>
            <a:r>
              <a:rPr lang="en-US" sz="2073" dirty="0" err="1">
                <a:solidFill>
                  <a:srgbClr val="000000"/>
                </a:solidFill>
                <a:latin typeface="Telegraf"/>
                <a:ea typeface="Telegraf"/>
                <a:cs typeface="Telegraf"/>
                <a:sym typeface="Telegraf"/>
              </a:rPr>
              <a:t>Dentocity</a:t>
            </a:r>
            <a:r>
              <a:rPr lang="en-US" sz="2073" dirty="0">
                <a:solidFill>
                  <a:srgbClr val="000000"/>
                </a:solidFill>
                <a:latin typeface="Telegraf"/>
                <a:ea typeface="Telegraf"/>
                <a:cs typeface="Telegraf"/>
                <a:sym typeface="Telegraf"/>
              </a:rPr>
              <a:t>.</a:t>
            </a:r>
          </a:p>
          <a:p>
            <a:pPr algn="just">
              <a:lnSpc>
                <a:spcPts val="2903"/>
              </a:lnSpc>
              <a:spcBef>
                <a:spcPct val="0"/>
              </a:spcBef>
            </a:pPr>
            <a:endParaRPr lang="en-US" sz="2073" dirty="0">
              <a:solidFill>
                <a:srgbClr val="000000"/>
              </a:solidFill>
              <a:latin typeface="Telegraf"/>
              <a:ea typeface="Telegraf"/>
              <a:cs typeface="Telegraf"/>
              <a:sym typeface="Telegraf"/>
            </a:endParaRPr>
          </a:p>
          <a:p>
            <a:pPr algn="just">
              <a:lnSpc>
                <a:spcPts val="2903"/>
              </a:lnSpc>
              <a:spcBef>
                <a:spcPct val="0"/>
              </a:spcBef>
            </a:pPr>
            <a:r>
              <a:rPr lang="en-US" sz="2073" b="1" dirty="0">
                <a:solidFill>
                  <a:srgbClr val="000000"/>
                </a:solidFill>
                <a:latin typeface="Telegraf Bold"/>
                <a:ea typeface="Telegraf Bold"/>
                <a:cs typeface="Telegraf Bold"/>
                <a:sym typeface="Telegraf Bold"/>
              </a:rPr>
              <a:t>Recommendation: </a:t>
            </a:r>
          </a:p>
          <a:p>
            <a:pPr algn="just">
              <a:lnSpc>
                <a:spcPts val="2903"/>
              </a:lnSpc>
              <a:spcBef>
                <a:spcPct val="0"/>
              </a:spcBef>
            </a:pPr>
            <a:r>
              <a:rPr lang="en-US" sz="2073" dirty="0">
                <a:solidFill>
                  <a:srgbClr val="000000"/>
                </a:solidFill>
                <a:latin typeface="Telegraf"/>
                <a:ea typeface="Telegraf"/>
                <a:cs typeface="Telegraf"/>
                <a:sym typeface="Telegraf"/>
              </a:rPr>
              <a:t>Collaborate with these vendors on improvement plans and consider reducing material purchases until defect rates improve.</a:t>
            </a:r>
          </a:p>
          <a:p>
            <a:pPr algn="just">
              <a:lnSpc>
                <a:spcPts val="1979"/>
              </a:lnSpc>
              <a:spcBef>
                <a:spcPct val="0"/>
              </a:spcBef>
            </a:pPr>
            <a:endParaRPr lang="en-US" sz="2073" dirty="0">
              <a:solidFill>
                <a:srgbClr val="000000"/>
              </a:solidFill>
              <a:latin typeface="Telegraf"/>
              <a:ea typeface="Telegraf"/>
              <a:cs typeface="Telegraf"/>
              <a:sym typeface="Telegraf"/>
            </a:endParaRPr>
          </a:p>
        </p:txBody>
      </p:sp>
      <p:sp>
        <p:nvSpPr>
          <p:cNvPr id="7" name="TextBox 7"/>
          <p:cNvSpPr txBox="1"/>
          <p:nvPr/>
        </p:nvSpPr>
        <p:spPr>
          <a:xfrm>
            <a:off x="1028700" y="1060468"/>
            <a:ext cx="7875240" cy="920750"/>
          </a:xfrm>
          <a:prstGeom prst="rect">
            <a:avLst/>
          </a:prstGeom>
        </p:spPr>
        <p:txBody>
          <a:bodyPr lIns="0" tIns="0" rIns="0" bIns="0" rtlCol="0" anchor="t">
            <a:spAutoFit/>
          </a:bodyPr>
          <a:lstStyle/>
          <a:p>
            <a:pPr algn="ctr">
              <a:lnSpc>
                <a:spcPts val="7000"/>
              </a:lnSpc>
              <a:spcBef>
                <a:spcPct val="0"/>
              </a:spcBef>
            </a:pPr>
            <a:r>
              <a:rPr lang="en-US" sz="5000">
                <a:solidFill>
                  <a:srgbClr val="000000"/>
                </a:solidFill>
                <a:latin typeface="Telegraf"/>
                <a:ea typeface="Telegraf"/>
                <a:cs typeface="Telegraf"/>
                <a:sym typeface="Telegraf"/>
              </a:rPr>
              <a:t>EDA Questions &amp; Answers</a:t>
            </a:r>
          </a:p>
        </p:txBody>
      </p:sp>
      <p:sp>
        <p:nvSpPr>
          <p:cNvPr id="8" name="TextBox 8"/>
          <p:cNvSpPr txBox="1"/>
          <p:nvPr/>
        </p:nvSpPr>
        <p:spPr>
          <a:xfrm>
            <a:off x="1028700" y="9210675"/>
            <a:ext cx="2800980" cy="320040"/>
          </a:xfrm>
          <a:prstGeom prst="rect">
            <a:avLst/>
          </a:prstGeom>
        </p:spPr>
        <p:txBody>
          <a:bodyPr lIns="0" tIns="0" rIns="0" bIns="0" rtlCol="0" anchor="t">
            <a:spAutoFit/>
          </a:bodyPr>
          <a:lstStyle/>
          <a:p>
            <a:pPr marL="0" lvl="0" indent="0" algn="l">
              <a:lnSpc>
                <a:spcPts val="2340"/>
              </a:lnSpc>
              <a:spcBef>
                <a:spcPct val="0"/>
              </a:spcBef>
            </a:pPr>
            <a:r>
              <a:rPr lang="en-US" sz="1800">
                <a:solidFill>
                  <a:srgbClr val="000000"/>
                </a:solidFill>
                <a:latin typeface="Telegraf"/>
                <a:ea typeface="Telegraf"/>
                <a:cs typeface="Telegraf"/>
                <a:sym typeface="Telegraf"/>
              </a:rPr>
              <a:t>Back to </a:t>
            </a:r>
            <a:r>
              <a:rPr lang="en-US" sz="1800" b="1">
                <a:solidFill>
                  <a:srgbClr val="000000"/>
                </a:solidFill>
                <a:latin typeface="Telegraf Bold"/>
                <a:ea typeface="Telegraf Bold"/>
                <a:cs typeface="Telegraf Bold"/>
                <a:sym typeface="Telegraf Bold"/>
              </a:rPr>
              <a:t>Agenda</a:t>
            </a:r>
          </a:p>
        </p:txBody>
      </p:sp>
      <p:grpSp>
        <p:nvGrpSpPr>
          <p:cNvPr id="9" name="Group 9"/>
          <p:cNvGrpSpPr/>
          <p:nvPr/>
        </p:nvGrpSpPr>
        <p:grpSpPr>
          <a:xfrm>
            <a:off x="1028700" y="879722"/>
            <a:ext cx="3418750" cy="342671"/>
            <a:chOff x="0" y="0"/>
            <a:chExt cx="4558333" cy="456895"/>
          </a:xfrm>
        </p:grpSpPr>
        <p:sp>
          <p:nvSpPr>
            <p:cNvPr id="10" name="Freeform 10"/>
            <p:cNvSpPr/>
            <p:nvPr/>
          </p:nvSpPr>
          <p:spPr>
            <a:xfrm>
              <a:off x="0" y="0"/>
              <a:ext cx="443604" cy="456895"/>
            </a:xfrm>
            <a:custGeom>
              <a:avLst/>
              <a:gdLst/>
              <a:ahLst/>
              <a:cxnLst/>
              <a:rect l="l" t="t" r="r" b="b"/>
              <a:pathLst>
                <a:path w="443604" h="456895">
                  <a:moveTo>
                    <a:pt x="0" y="0"/>
                  </a:moveTo>
                  <a:lnTo>
                    <a:pt x="443604" y="0"/>
                  </a:lnTo>
                  <a:lnTo>
                    <a:pt x="443604" y="456895"/>
                  </a:lnTo>
                  <a:lnTo>
                    <a:pt x="0" y="4568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1"/>
            <p:cNvSpPr txBox="1"/>
            <p:nvPr/>
          </p:nvSpPr>
          <p:spPr>
            <a:xfrm>
              <a:off x="575536" y="79613"/>
              <a:ext cx="3982797" cy="263000"/>
            </a:xfrm>
            <a:prstGeom prst="rect">
              <a:avLst/>
            </a:prstGeom>
          </p:spPr>
          <p:txBody>
            <a:bodyPr lIns="0" tIns="0" rIns="0" bIns="0" rtlCol="0" anchor="t">
              <a:spAutoFit/>
            </a:bodyPr>
            <a:lstStyle/>
            <a:p>
              <a:pPr algn="l">
                <a:lnSpc>
                  <a:spcPts val="1551"/>
                </a:lnSpc>
                <a:spcBef>
                  <a:spcPct val="0"/>
                </a:spcBef>
              </a:pPr>
              <a:r>
                <a:rPr lang="en-US" sz="1108" b="1">
                  <a:solidFill>
                    <a:srgbClr val="000000"/>
                  </a:solidFill>
                  <a:latin typeface="Telegraf Bold"/>
                  <a:ea typeface="Telegraf Bold"/>
                  <a:cs typeface="Telegraf Bold"/>
                  <a:sym typeface="Telegraf Bold"/>
                </a:rPr>
                <a:t>Hesham Amr</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TotalTime>
  <Words>1329</Words>
  <Application>Microsoft Office PowerPoint</Application>
  <PresentationFormat>Custom</PresentationFormat>
  <Paragraphs>175</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Telegraf Bold</vt:lpstr>
      <vt:lpstr>Arial</vt:lpstr>
      <vt:lpstr>Telegraf</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Final Project</dc:title>
  <cp:lastModifiedBy>Ahmed Amro</cp:lastModifiedBy>
  <cp:revision>2</cp:revision>
  <dcterms:created xsi:type="dcterms:W3CDTF">2006-08-16T00:00:00Z</dcterms:created>
  <dcterms:modified xsi:type="dcterms:W3CDTF">2024-10-12T09:35:05Z</dcterms:modified>
  <dc:identifier>DAGTNlB1K_g</dc:identifier>
</cp:coreProperties>
</file>